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5"/>
  </p:notesMasterIdLst>
  <p:sldIdLst>
    <p:sldId id="290" r:id="rId6"/>
    <p:sldId id="421" r:id="rId7"/>
    <p:sldId id="422" r:id="rId8"/>
    <p:sldId id="423" r:id="rId9"/>
    <p:sldId id="291" r:id="rId10"/>
    <p:sldId id="418" r:id="rId11"/>
    <p:sldId id="419" r:id="rId12"/>
    <p:sldId id="420" r:id="rId13"/>
    <p:sldId id="424" r:id="rId14"/>
    <p:sldId id="425" r:id="rId15"/>
    <p:sldId id="426" r:id="rId16"/>
    <p:sldId id="427" r:id="rId17"/>
    <p:sldId id="428" r:id="rId18"/>
    <p:sldId id="438" r:id="rId19"/>
    <p:sldId id="434" r:id="rId20"/>
    <p:sldId id="436" r:id="rId21"/>
    <p:sldId id="430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715" autoAdjust="0"/>
  </p:normalViewPr>
  <p:slideViewPr>
    <p:cSldViewPr>
      <p:cViewPr varScale="1">
        <p:scale>
          <a:sx n="73" d="100"/>
          <a:sy n="73" d="100"/>
        </p:scale>
        <p:origin x="9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AEC9-4753-44AC-A24F-1563BCC2D867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1526-150B-4DDD-BFA7-8B8764D6896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6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https://www.youtube.com/watch?v=JopB9M_AUKI </a:t>
            </a:r>
          </a:p>
          <a:p>
            <a:r>
              <a:rPr lang="nl-NL" dirty="0" smtClean="0"/>
              <a:t>https://www.youtube.com/watch?v=M_S-ojGgklA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95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smtClean="0"/>
              <a:t>Schrijf op bord: (leg via deze </a:t>
            </a:r>
            <a:r>
              <a:rPr lang="nl-NL" dirty="0" err="1" smtClean="0"/>
              <a:t>powerpoint</a:t>
            </a:r>
            <a:r>
              <a:rPr lang="nl-NL" baseline="0" dirty="0" smtClean="0"/>
              <a:t> uit wat al deze begrippen betekenen.</a:t>
            </a:r>
            <a:endParaRPr lang="nl-NL" dirty="0" smtClean="0"/>
          </a:p>
          <a:p>
            <a:pPr eaLnBrk="1" hangingPunct="1">
              <a:spcBef>
                <a:spcPct val="0"/>
              </a:spcBef>
            </a:pPr>
            <a:r>
              <a:rPr lang="nl-NL" dirty="0" smtClean="0"/>
              <a:t>Emissiekoers</a:t>
            </a:r>
          </a:p>
          <a:p>
            <a:pPr eaLnBrk="1" hangingPunct="1">
              <a:spcBef>
                <a:spcPct val="0"/>
              </a:spcBef>
            </a:pPr>
            <a:r>
              <a:rPr lang="nl-NL" dirty="0" smtClean="0"/>
              <a:t>Beurskoers</a:t>
            </a:r>
          </a:p>
          <a:p>
            <a:pPr eaLnBrk="1" hangingPunct="1">
              <a:spcBef>
                <a:spcPct val="0"/>
              </a:spcBef>
            </a:pPr>
            <a:r>
              <a:rPr lang="nl-NL" dirty="0" smtClean="0"/>
              <a:t>Nominale waarde</a:t>
            </a:r>
          </a:p>
          <a:p>
            <a:pPr eaLnBrk="1" hangingPunct="1">
              <a:spcBef>
                <a:spcPct val="0"/>
              </a:spcBef>
            </a:pPr>
            <a:r>
              <a:rPr lang="nl-NL" dirty="0" smtClean="0"/>
              <a:t>Creatie</a:t>
            </a:r>
          </a:p>
          <a:p>
            <a:pPr eaLnBrk="1" hangingPunct="1">
              <a:spcBef>
                <a:spcPct val="0"/>
              </a:spcBef>
            </a:pPr>
            <a:r>
              <a:rPr lang="nl-NL" dirty="0" smtClean="0"/>
              <a:t>Emissie</a:t>
            </a:r>
          </a:p>
          <a:p>
            <a:pPr eaLnBrk="1" hangingPunct="1">
              <a:spcBef>
                <a:spcPct val="0"/>
              </a:spcBef>
            </a:pPr>
            <a:r>
              <a:rPr lang="nl-NL" dirty="0" smtClean="0"/>
              <a:t>Maatschappelijk</a:t>
            </a:r>
            <a:r>
              <a:rPr lang="nl-NL" baseline="0" dirty="0" smtClean="0"/>
              <a:t> aandelenkapitaal</a:t>
            </a:r>
          </a:p>
          <a:p>
            <a:pPr eaLnBrk="1" hangingPunct="1">
              <a:spcBef>
                <a:spcPct val="0"/>
              </a:spcBef>
            </a:pPr>
            <a:r>
              <a:rPr lang="nl-NL" baseline="0" dirty="0" smtClean="0"/>
              <a:t>Geplaatst aandelen kapitaal</a:t>
            </a:r>
          </a:p>
          <a:p>
            <a:pPr eaLnBrk="1" hangingPunct="1">
              <a:spcBef>
                <a:spcPct val="0"/>
              </a:spcBef>
            </a:pPr>
            <a:r>
              <a:rPr lang="nl-NL" baseline="0" dirty="0" smtClean="0"/>
              <a:t>Aandelen in portefeuille</a:t>
            </a:r>
          </a:p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95987F-C580-457D-B1D6-B3ADFE82B916}" type="slidenum">
              <a:rPr lang="nl-NL" smtClean="0"/>
              <a:pPr/>
              <a:t>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2245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bord:</a:t>
            </a:r>
          </a:p>
          <a:p>
            <a:r>
              <a:rPr lang="nl-NL" dirty="0" smtClean="0"/>
              <a:t>November</a:t>
            </a:r>
            <a:r>
              <a:rPr lang="nl-NL" baseline="0" dirty="0" smtClean="0"/>
              <a:t> ingekocht </a:t>
            </a:r>
            <a:r>
              <a:rPr lang="nl-NL" baseline="0" dirty="0" smtClean="0">
                <a:sym typeface="Wingdings" panose="05000000000000000000" pitchFamily="2" charset="2"/>
              </a:rPr>
              <a:t> geen uitgave en geen kosten</a:t>
            </a:r>
            <a:endParaRPr lang="nl-NL" baseline="0" dirty="0" smtClean="0"/>
          </a:p>
          <a:p>
            <a:r>
              <a:rPr lang="nl-NL" baseline="0" dirty="0" smtClean="0"/>
              <a:t>December betaald </a:t>
            </a:r>
            <a:r>
              <a:rPr lang="nl-NL" baseline="0" dirty="0" smtClean="0">
                <a:sym typeface="Wingdings" panose="05000000000000000000" pitchFamily="2" charset="2"/>
              </a:rPr>
              <a:t> wel uitgave, geen kosten</a:t>
            </a:r>
            <a:endParaRPr lang="nl-NL" baseline="0" dirty="0" smtClean="0"/>
          </a:p>
          <a:p>
            <a:r>
              <a:rPr lang="nl-NL" baseline="0" dirty="0" smtClean="0"/>
              <a:t>Januari verkocht </a:t>
            </a:r>
            <a:r>
              <a:rPr lang="nl-NL" baseline="0" dirty="0" smtClean="0">
                <a:sym typeface="Wingdings" panose="05000000000000000000" pitchFamily="2" charset="2"/>
              </a:rPr>
              <a:t> wel opbrengst en wel kosten  (opbrengst en kosten houden we bij elkaar omdat ze met elkaar verband houden)</a:t>
            </a:r>
            <a:endParaRPr lang="nl-NL" baseline="0" dirty="0" smtClean="0"/>
          </a:p>
          <a:p>
            <a:r>
              <a:rPr lang="nl-NL" baseline="0" dirty="0" smtClean="0"/>
              <a:t>Februari ontvangen </a:t>
            </a:r>
            <a:r>
              <a:rPr lang="nl-NL" baseline="0" dirty="0" smtClean="0">
                <a:sym typeface="Wingdings" panose="05000000000000000000" pitchFamily="2" charset="2"/>
              </a:rPr>
              <a:t> geen opbrengst, wel ontvangst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1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AEA43-4534-4849-A465-B5F87D7A7289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D18AD-EF70-4271-B56D-D3FBFB1B6E5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5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D5077-510D-49CE-AFB3-2FDE3F363BDE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0FB51-0DBD-4100-ABA7-7B0D3ECF2CA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3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6A067-B034-45E1-A2E0-73420E27313B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CB98-91AF-4E9E-B62D-EAB35BE908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1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C7E8-4780-4D64-AFBC-31336952E4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1"/>
            <a:ext cx="12282309" cy="6874074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658985" y="481014"/>
            <a:ext cx="9954684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sz="3200" dirty="0" smtClean="0">
                <a:solidFill>
                  <a:srgbClr val="4CD4A5"/>
                </a:solidFill>
              </a:rPr>
              <a:t>BEDRIJFSECONOMIE</a:t>
            </a:r>
          </a:p>
          <a:p>
            <a:pPr>
              <a:spcBef>
                <a:spcPct val="0"/>
              </a:spcBef>
              <a:defRPr/>
            </a:pPr>
            <a:r>
              <a:rPr lang="nl-NL" sz="2400" b="0" dirty="0">
                <a:solidFill>
                  <a:schemeClr val="bg1"/>
                </a:solidFill>
              </a:rPr>
              <a:t>h</a:t>
            </a:r>
            <a:r>
              <a:rPr lang="nl-NL" sz="2400" b="0" dirty="0" smtClean="0">
                <a:solidFill>
                  <a:schemeClr val="bg1"/>
                </a:solidFill>
              </a:rPr>
              <a:t>avo / vwo</a:t>
            </a:r>
            <a:endParaRPr lang="nl-NL" sz="2400" dirty="0" smtClean="0">
              <a:solidFill>
                <a:schemeClr val="bg1"/>
              </a:solidFill>
            </a:endParaRPr>
          </a:p>
        </p:txBody>
      </p:sp>
      <p:pic>
        <p:nvPicPr>
          <p:cNvPr id="2" name="Afbeelding 1" descr="Cumulus co logo - op blauw - v01 2015060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" y="5240866"/>
            <a:ext cx="3386667" cy="1270000"/>
          </a:xfrm>
          <a:prstGeom prst="rect">
            <a:avLst/>
          </a:prstGeom>
        </p:spPr>
      </p:pic>
      <p:pic>
        <p:nvPicPr>
          <p:cNvPr id="3" name="Afbeelding 2" descr="ppt-Icoon-bedrijfseco-eenmanszaak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84" y="222488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60917" y="1600338"/>
            <a:ext cx="11021483" cy="4525963"/>
          </a:xfrm>
        </p:spPr>
        <p:txBody>
          <a:bodyPr>
            <a:normAutofit/>
          </a:bodyPr>
          <a:lstStyle>
            <a:lvl1pPr marL="263525" indent="-263525">
              <a:defRPr sz="1600">
                <a:solidFill>
                  <a:srgbClr val="242F27"/>
                </a:solidFill>
                <a:latin typeface="Arial"/>
                <a:cs typeface="Arial"/>
              </a:defRPr>
            </a:lvl1pPr>
            <a:lvl2pPr marL="627063" indent="-263525">
              <a:defRPr sz="1600">
                <a:solidFill>
                  <a:srgbClr val="1B223F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242F27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F27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F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476610" y="6488311"/>
            <a:ext cx="3657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FFFFFF"/>
                </a:solidFill>
              </a:rPr>
              <a:t>www.cumulus.co</a:t>
            </a:r>
            <a:endParaRPr lang="nl-NL" sz="1000" dirty="0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-20788" y="0"/>
            <a:ext cx="12282309" cy="1188000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9850" y="164011"/>
            <a:ext cx="11306857" cy="896542"/>
          </a:xfrm>
        </p:spPr>
        <p:txBody>
          <a:bodyPr anchor="t" anchorCtr="0">
            <a:noAutofit/>
          </a:bodyPr>
          <a:lstStyle>
            <a:lvl1pPr algn="l">
              <a:defRPr sz="2600" b="1" spc="0">
                <a:solidFill>
                  <a:srgbClr val="4CD4A5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TITEL</a:t>
            </a:r>
            <a:b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Ondertitel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62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250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F09B6-3BA4-4336-9BCC-6CE8CED1C5CD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66A92-602B-4835-B029-CE8ACDD3B49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9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9778-45AF-4691-88A4-4F66F3D59496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6089-93F2-4EB0-99B3-2AFF44F6A76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C357-D8EC-4616-A784-5088639C6F29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BD060-EBFA-4DE0-B0B1-C8082FE6C53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66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204D4-96AD-4C48-88D6-D3470E841DC3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45205-A21E-4753-AA25-A2B6119A464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70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49CDC-4EAE-4A47-9D96-D5CB14858DCD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41FA-B377-4203-BA02-411903DD68D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8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54377-1A5E-4323-B4FC-F7E9C89DDFDB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72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C857C-3164-4992-83F5-025E97BB4C2D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332A1-E835-4AF8-A33F-9B4F9ED519B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70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E1C59-C2A9-49A8-B955-D373058152CA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B52A-6A39-453E-8C31-29C952D988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3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6A52D9-4295-4AAD-A817-4ACD639C1825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CDDABF-EF26-47A3-9C9D-EA9196DF608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04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FB1DF11-B7BD-D24F-A20C-A80F95D654A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8805318" y="6396567"/>
            <a:ext cx="3002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cumulus.co</a:t>
            </a:r>
            <a:endParaRPr lang="nl-NL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6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bs.nl/nl-NL/menu/themas/bevolking/cijfers/extra/piramide-fx.ht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nl/nl-NL/menu/themas/bevolking/cijfers/extra/piramide-f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.nl/nl-NL/menu/themas/bevolking/cijfers/extra/piramide-fx.htm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4509120"/>
            <a:ext cx="4831902" cy="2126037"/>
          </a:xfrm>
          <a:prstGeom prst="rect">
            <a:avLst/>
          </a:prstGeom>
        </p:spPr>
      </p:pic>
      <p:sp>
        <p:nvSpPr>
          <p:cNvPr id="13313" name="Tekstvak 8"/>
          <p:cNvSpPr txBox="1">
            <a:spLocks noChangeArrowheads="1"/>
          </p:cNvSpPr>
          <p:nvPr/>
        </p:nvSpPr>
        <p:spPr bwMode="auto">
          <a:xfrm>
            <a:off x="0" y="11232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5400" dirty="0" err="1" smtClean="0">
                <a:solidFill>
                  <a:srgbClr val="C00000"/>
                </a:solidFill>
                <a:latin typeface="Calibri" pitchFamily="34" charset="0"/>
              </a:rPr>
              <a:t>Accrual</a:t>
            </a:r>
            <a:r>
              <a:rPr lang="nl-NL" sz="5400" dirty="0" smtClean="0">
                <a:solidFill>
                  <a:srgbClr val="C00000"/>
                </a:solidFill>
                <a:latin typeface="Calibri" pitchFamily="34" charset="0"/>
              </a:rPr>
              <a:t>-accounting en matchingprincipe</a:t>
            </a:r>
            <a:endParaRPr lang="nl-NL" sz="5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kstvak 5">
            <a:hlinkClick r:id="rId4" action="ppaction://hlinksldjump"/>
          </p:cNvPr>
          <p:cNvSpPr txBox="1"/>
          <p:nvPr/>
        </p:nvSpPr>
        <p:spPr>
          <a:xfrm>
            <a:off x="995993" y="1463676"/>
            <a:ext cx="473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Les 1:	</a:t>
            </a:r>
            <a:r>
              <a:rPr lang="nl-NL" sz="3200" dirty="0" smtClean="0"/>
              <a:t>Kosten en uitgaven</a:t>
            </a:r>
            <a:endParaRPr lang="nl-NL" sz="3200" dirty="0"/>
          </a:p>
        </p:txBody>
      </p:sp>
      <p:sp>
        <p:nvSpPr>
          <p:cNvPr id="7" name="Tekstvak 6">
            <a:hlinkClick r:id="" action="ppaction://noaction"/>
          </p:cNvPr>
          <p:cNvSpPr txBox="1"/>
          <p:nvPr/>
        </p:nvSpPr>
        <p:spPr>
          <a:xfrm>
            <a:off x="995992" y="23277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2:	</a:t>
            </a:r>
            <a:r>
              <a:rPr lang="nl-NL" sz="3200" dirty="0" smtClean="0"/>
              <a:t>Opbrengsten en ontvangsten</a:t>
            </a:r>
            <a:endParaRPr lang="nl-NL" sz="3200" dirty="0"/>
          </a:p>
        </p:txBody>
      </p:sp>
      <p:sp>
        <p:nvSpPr>
          <p:cNvPr id="5" name="Tekstvak 4">
            <a:hlinkClick r:id="" action="ppaction://noaction"/>
          </p:cNvPr>
          <p:cNvSpPr txBox="1"/>
          <p:nvPr/>
        </p:nvSpPr>
        <p:spPr>
          <a:xfrm>
            <a:off x="995992" y="318442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</a:t>
            </a:r>
            <a:r>
              <a:rPr lang="nl-NL" sz="3200" dirty="0" smtClean="0"/>
              <a:t>3:</a:t>
            </a:r>
            <a:r>
              <a:rPr lang="nl-NL" sz="3200" dirty="0"/>
              <a:t>	</a:t>
            </a:r>
            <a:r>
              <a:rPr lang="nl-NL" sz="3200" dirty="0" smtClean="0"/>
              <a:t>Het matchingbeginsel</a:t>
            </a:r>
            <a:endParaRPr lang="nl-NL" sz="3200" dirty="0"/>
          </a:p>
        </p:txBody>
      </p:sp>
      <p:sp>
        <p:nvSpPr>
          <p:cNvPr id="8" name="Tekstvak 7">
            <a:hlinkClick r:id="" action="ppaction://noaction"/>
          </p:cNvPr>
          <p:cNvSpPr txBox="1"/>
          <p:nvPr/>
        </p:nvSpPr>
        <p:spPr>
          <a:xfrm>
            <a:off x="1021279" y="404189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Les </a:t>
            </a:r>
            <a:r>
              <a:rPr lang="nl-NL" sz="3200" dirty="0" smtClean="0"/>
              <a:t>4:</a:t>
            </a:r>
            <a:r>
              <a:rPr lang="nl-NL" sz="3200" dirty="0"/>
              <a:t>	</a:t>
            </a:r>
            <a:r>
              <a:rPr lang="nl-NL" sz="3200" dirty="0" smtClean="0"/>
              <a:t>Alle varianten op een rij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4655840" y="404665"/>
            <a:ext cx="4386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Balansmutatie (1 januari)</a:t>
            </a:r>
          </a:p>
        </p:txBody>
      </p:sp>
      <p:sp>
        <p:nvSpPr>
          <p:cNvPr id="7171" name="Tekstvak 2"/>
          <p:cNvSpPr txBox="1">
            <a:spLocks noChangeArrowheads="1"/>
          </p:cNvSpPr>
          <p:nvPr/>
        </p:nvSpPr>
        <p:spPr bwMode="auto">
          <a:xfrm>
            <a:off x="4800601" y="3048001"/>
            <a:ext cx="4433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W&amp;V-rekening (1 januari)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631504" y="989440"/>
            <a:ext cx="10009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rot="5400000">
            <a:off x="5715000" y="44958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rot="5400000">
            <a:off x="5715000" y="1752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kstvak 14"/>
          <p:cNvSpPr txBox="1">
            <a:spLocks noChangeArrowheads="1"/>
          </p:cNvSpPr>
          <p:nvPr/>
        </p:nvSpPr>
        <p:spPr bwMode="auto">
          <a:xfrm>
            <a:off x="1981201" y="5638801"/>
            <a:ext cx="4766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Huur: € 2.400 jaarlijks voorruit</a:t>
            </a:r>
          </a:p>
          <a:p>
            <a:r>
              <a:rPr lang="nl-NL" sz="2800"/>
              <a:t>Rente: € 3.600 jaarlijks achteraf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1524001" y="1484784"/>
            <a:ext cx="5017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Voorruitbetaalde huur  </a:t>
            </a:r>
            <a:r>
              <a:rPr lang="nl-NL" sz="2800" dirty="0" smtClean="0"/>
              <a:t>    € </a:t>
            </a:r>
            <a:r>
              <a:rPr lang="nl-NL" sz="2800" dirty="0"/>
              <a:t>2.400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1524000" y="1052736"/>
            <a:ext cx="5008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Bank (huur)          </a:t>
            </a:r>
            <a:r>
              <a:rPr lang="nl-NL" sz="2000" dirty="0"/>
              <a:t>  </a:t>
            </a:r>
            <a:r>
              <a:rPr lang="nl-NL" sz="2800" dirty="0"/>
              <a:t>  </a:t>
            </a:r>
            <a:r>
              <a:rPr lang="nl-NL" sz="2800" dirty="0" smtClean="0"/>
              <a:t>        </a:t>
            </a:r>
            <a:r>
              <a:rPr lang="nl-NL" sz="2800" dirty="0"/>
              <a:t>-  € 2.400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1631504" y="3733800"/>
            <a:ext cx="9793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4655841" y="404665"/>
            <a:ext cx="4595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Balansmutatie (31 januari)</a:t>
            </a:r>
          </a:p>
        </p:txBody>
      </p:sp>
      <p:sp>
        <p:nvSpPr>
          <p:cNvPr id="7171" name="Tekstvak 2"/>
          <p:cNvSpPr txBox="1">
            <a:spLocks noChangeArrowheads="1"/>
          </p:cNvSpPr>
          <p:nvPr/>
        </p:nvSpPr>
        <p:spPr bwMode="auto">
          <a:xfrm>
            <a:off x="4800601" y="3048001"/>
            <a:ext cx="4641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W&amp;V-rekening (31 januari)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524001" y="999620"/>
            <a:ext cx="10260631" cy="6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rot="5400000">
            <a:off x="5715000" y="44958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rot="5400000">
            <a:off x="5715000" y="1752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kstvak 14"/>
          <p:cNvSpPr txBox="1">
            <a:spLocks noChangeArrowheads="1"/>
          </p:cNvSpPr>
          <p:nvPr/>
        </p:nvSpPr>
        <p:spPr bwMode="auto">
          <a:xfrm>
            <a:off x="1981201" y="5638801"/>
            <a:ext cx="4766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Huur: € 2.400 jaarlijks voorruit</a:t>
            </a:r>
          </a:p>
          <a:p>
            <a:r>
              <a:rPr lang="nl-NL" sz="2800"/>
              <a:t>Rente: € 3.600 jaarlijks achteraf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3124201" y="3810000"/>
            <a:ext cx="3334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Huurkosten	    </a:t>
            </a:r>
            <a:r>
              <a:rPr lang="nl-NL" sz="2800" dirty="0" smtClean="0"/>
              <a:t>  € </a:t>
            </a:r>
            <a:r>
              <a:rPr lang="nl-NL" sz="2800" dirty="0"/>
              <a:t>200</a:t>
            </a: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 rot="-395402">
            <a:off x="1851025" y="3338514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Brush Script MT" pitchFamily="66" charset="0"/>
              </a:rPr>
              <a:t>2.400 / 12 = 200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3124200" y="4343400"/>
            <a:ext cx="3353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Rentekosten </a:t>
            </a:r>
            <a:r>
              <a:rPr lang="nl-NL" sz="2000" dirty="0"/>
              <a:t> </a:t>
            </a:r>
            <a:r>
              <a:rPr lang="nl-NL" sz="2800" dirty="0"/>
              <a:t> </a:t>
            </a:r>
            <a:r>
              <a:rPr lang="nl-NL" sz="2800" dirty="0" smtClean="0"/>
              <a:t>    € </a:t>
            </a:r>
            <a:r>
              <a:rPr lang="nl-NL" sz="2800" dirty="0"/>
              <a:t>300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 rot="152197">
            <a:off x="1992313" y="4854575"/>
            <a:ext cx="2438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Brush Script MT" pitchFamily="66" charset="0"/>
              </a:rPr>
              <a:t>3.600 / 12 = 300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1524001" y="1484784"/>
            <a:ext cx="4935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Voorruitbetaalde huur  </a:t>
            </a:r>
            <a:r>
              <a:rPr lang="nl-NL" sz="2800" dirty="0" smtClean="0"/>
              <a:t>    - </a:t>
            </a:r>
            <a:r>
              <a:rPr lang="nl-NL" sz="2800" dirty="0"/>
              <a:t>€ 200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6456040" y="1052736"/>
            <a:ext cx="5328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Eigen vermogen </a:t>
            </a:r>
            <a:r>
              <a:rPr lang="nl-NL" sz="2800" dirty="0" smtClean="0"/>
              <a:t>                   - </a:t>
            </a:r>
            <a:r>
              <a:rPr lang="nl-NL" sz="2000" dirty="0" smtClean="0"/>
              <a:t> </a:t>
            </a:r>
            <a:r>
              <a:rPr lang="nl-NL" sz="2800" dirty="0"/>
              <a:t>€ 500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 flipV="1">
            <a:off x="3431704" y="3717032"/>
            <a:ext cx="6839272" cy="9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6456040" y="1484785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Nog te betalen </a:t>
            </a:r>
            <a:r>
              <a:rPr lang="nl-NL" sz="2800" dirty="0" smtClean="0"/>
              <a:t>rente               € 300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93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4655841" y="404665"/>
            <a:ext cx="42517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Balansmutatie (februari)</a:t>
            </a:r>
          </a:p>
        </p:txBody>
      </p:sp>
      <p:sp>
        <p:nvSpPr>
          <p:cNvPr id="7171" name="Tekstvak 2"/>
          <p:cNvSpPr txBox="1">
            <a:spLocks noChangeArrowheads="1"/>
          </p:cNvSpPr>
          <p:nvPr/>
        </p:nvSpPr>
        <p:spPr bwMode="auto">
          <a:xfrm>
            <a:off x="4800600" y="3048001"/>
            <a:ext cx="4298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W&amp;</a:t>
            </a:r>
            <a:r>
              <a:rPr lang="nl-NL" sz="3200" dirty="0" err="1"/>
              <a:t>V-rekening</a:t>
            </a:r>
            <a:r>
              <a:rPr lang="nl-NL" sz="3200" dirty="0"/>
              <a:t> (februari)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415480" y="989440"/>
            <a:ext cx="10441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rot="5400000">
            <a:off x="5715000" y="44958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rot="5400000">
            <a:off x="5715000" y="1752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kstvak 14"/>
          <p:cNvSpPr txBox="1">
            <a:spLocks noChangeArrowheads="1"/>
          </p:cNvSpPr>
          <p:nvPr/>
        </p:nvSpPr>
        <p:spPr bwMode="auto">
          <a:xfrm>
            <a:off x="1981201" y="5638801"/>
            <a:ext cx="4766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Huur: € 2.400 jaarlijks voorruit</a:t>
            </a:r>
          </a:p>
          <a:p>
            <a:r>
              <a:rPr lang="nl-NL" sz="2800"/>
              <a:t>Rente: € 3.600 jaarlijks achteraf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3124201" y="3810000"/>
            <a:ext cx="3334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Huurkosten	   </a:t>
            </a:r>
            <a:r>
              <a:rPr lang="nl-NL" sz="2800" dirty="0" smtClean="0"/>
              <a:t>   </a:t>
            </a:r>
            <a:r>
              <a:rPr lang="nl-NL" sz="2800" dirty="0"/>
              <a:t>€ 200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3124200" y="4343400"/>
            <a:ext cx="3353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Rentekosten </a:t>
            </a:r>
            <a:r>
              <a:rPr lang="nl-NL" sz="2000" dirty="0"/>
              <a:t> </a:t>
            </a:r>
            <a:r>
              <a:rPr lang="nl-NL" sz="2800" dirty="0"/>
              <a:t> </a:t>
            </a:r>
            <a:r>
              <a:rPr lang="nl-NL" sz="2800" dirty="0" smtClean="0"/>
              <a:t>    € </a:t>
            </a:r>
            <a:r>
              <a:rPr lang="nl-NL" sz="2800" dirty="0"/>
              <a:t>300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1524001" y="1052736"/>
            <a:ext cx="4935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Voorruitbetaalde huur  </a:t>
            </a:r>
            <a:r>
              <a:rPr lang="nl-NL" sz="2800" dirty="0" smtClean="0"/>
              <a:t>    - </a:t>
            </a:r>
            <a:r>
              <a:rPr lang="nl-NL" sz="2800" dirty="0"/>
              <a:t>€ 200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6456040" y="1052736"/>
            <a:ext cx="5400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Eigen vermogen </a:t>
            </a:r>
            <a:r>
              <a:rPr lang="nl-NL" sz="2800" dirty="0" smtClean="0"/>
              <a:t>                   - </a:t>
            </a:r>
            <a:r>
              <a:rPr lang="nl-NL" sz="2000" dirty="0" smtClean="0"/>
              <a:t> </a:t>
            </a:r>
            <a:r>
              <a:rPr lang="nl-NL" sz="2800" dirty="0"/>
              <a:t>€ 500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1415480" y="3733800"/>
            <a:ext cx="104411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6456040" y="1484785"/>
            <a:ext cx="5328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Nog te betalen </a:t>
            </a:r>
            <a:r>
              <a:rPr lang="nl-NL" sz="2800" dirty="0" smtClean="0"/>
              <a:t>rente            </a:t>
            </a:r>
            <a:r>
              <a:rPr lang="nl-NL" sz="2800" dirty="0"/>
              <a:t>+ € 300</a:t>
            </a:r>
          </a:p>
        </p:txBody>
      </p:sp>
    </p:spTree>
    <p:extLst>
      <p:ext uri="{BB962C8B-B14F-4D97-AF65-F5344CB8AC3E}">
        <p14:creationId xmlns:p14="http://schemas.microsoft.com/office/powerpoint/2010/main" val="33109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1"/>
          <p:cNvSpPr txBox="1">
            <a:spLocks noChangeArrowheads="1"/>
          </p:cNvSpPr>
          <p:nvPr/>
        </p:nvSpPr>
        <p:spPr bwMode="auto">
          <a:xfrm>
            <a:off x="4727849" y="404665"/>
            <a:ext cx="46113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Balansmutatie (december)</a:t>
            </a:r>
          </a:p>
        </p:txBody>
      </p:sp>
      <p:sp>
        <p:nvSpPr>
          <p:cNvPr id="8195" name="Tekstvak 2"/>
          <p:cNvSpPr txBox="1">
            <a:spLocks noChangeArrowheads="1"/>
          </p:cNvSpPr>
          <p:nvPr/>
        </p:nvSpPr>
        <p:spPr bwMode="auto">
          <a:xfrm>
            <a:off x="4800601" y="3048001"/>
            <a:ext cx="4657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/>
              <a:t>W&amp;V-rekening (december)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524000" y="989440"/>
            <a:ext cx="102606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V="1">
            <a:off x="1524000" y="3744219"/>
            <a:ext cx="10237651" cy="33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rot="5400000">
            <a:off x="5791200" y="44958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rot="5400000">
            <a:off x="5791200" y="1752600"/>
            <a:ext cx="152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kstvak 14"/>
          <p:cNvSpPr txBox="1">
            <a:spLocks noChangeArrowheads="1"/>
          </p:cNvSpPr>
          <p:nvPr/>
        </p:nvSpPr>
        <p:spPr bwMode="auto">
          <a:xfrm>
            <a:off x="1981201" y="5638801"/>
            <a:ext cx="47662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Huur: € 2.400 jaarlijks voorruit</a:t>
            </a:r>
          </a:p>
          <a:p>
            <a:r>
              <a:rPr lang="nl-NL" sz="2800"/>
              <a:t>Rente: € 3.600 jaarlijks achteraf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3124201" y="3810000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Huurkosten	    </a:t>
            </a:r>
            <a:r>
              <a:rPr lang="nl-NL" sz="2800" dirty="0" smtClean="0"/>
              <a:t>   € </a:t>
            </a:r>
            <a:r>
              <a:rPr lang="nl-NL" sz="2800" dirty="0"/>
              <a:t>200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3124200" y="4343400"/>
            <a:ext cx="3435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Rentekosten </a:t>
            </a:r>
            <a:r>
              <a:rPr lang="nl-NL" sz="2000" dirty="0"/>
              <a:t> </a:t>
            </a:r>
            <a:r>
              <a:rPr lang="nl-NL" sz="2800" dirty="0"/>
              <a:t> </a:t>
            </a:r>
            <a:r>
              <a:rPr lang="nl-NL" sz="2800" dirty="0" smtClean="0"/>
              <a:t>     € </a:t>
            </a:r>
            <a:r>
              <a:rPr lang="nl-NL" sz="2800" dirty="0"/>
              <a:t>300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1524000" y="1066801"/>
            <a:ext cx="34398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/>
              <a:t>Voorruitbetaalde huur</a:t>
            </a:r>
          </a:p>
          <a:p>
            <a:r>
              <a:rPr lang="nl-NL" sz="2800" dirty="0"/>
              <a:t>Bank  (rente)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6553200" y="1066800"/>
            <a:ext cx="52314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Eigen vermogen  </a:t>
            </a:r>
            <a:r>
              <a:rPr lang="nl-NL" sz="2800" dirty="0" smtClean="0"/>
              <a:t>                   - </a:t>
            </a:r>
            <a:r>
              <a:rPr lang="nl-NL" sz="2800" dirty="0"/>
              <a:t>€ 500</a:t>
            </a:r>
          </a:p>
          <a:p>
            <a:r>
              <a:rPr lang="nl-NL" sz="2800" dirty="0"/>
              <a:t>Nog te betalen </a:t>
            </a:r>
            <a:r>
              <a:rPr lang="nl-NL" sz="2800" dirty="0" smtClean="0"/>
              <a:t>rente</a:t>
            </a:r>
            <a:endParaRPr lang="nl-NL" sz="2800" dirty="0"/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7431089" y="2225182"/>
            <a:ext cx="4151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Lucida Handwriting" pitchFamily="66" charset="0"/>
              </a:rPr>
              <a:t>Nog te betalen: januari t/m november = 11 x € 300</a:t>
            </a:r>
          </a:p>
        </p:txBody>
      </p:sp>
      <p:sp>
        <p:nvSpPr>
          <p:cNvPr id="25" name="Rechthoek 24"/>
          <p:cNvSpPr/>
          <p:nvPr/>
        </p:nvSpPr>
        <p:spPr>
          <a:xfrm>
            <a:off x="5087888" y="1052736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- €   200</a:t>
            </a:r>
          </a:p>
        </p:txBody>
      </p:sp>
      <p:sp>
        <p:nvSpPr>
          <p:cNvPr id="26" name="Rechthoek 25"/>
          <p:cNvSpPr/>
          <p:nvPr/>
        </p:nvSpPr>
        <p:spPr>
          <a:xfrm>
            <a:off x="5087888" y="148478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-€ 3.600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0216035" y="1572838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-  € 3.300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5159897" y="1268760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……………..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5159897" y="170080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……………..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0600183" y="180187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53804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6396649" y="1894950"/>
            <a:ext cx="3443654" cy="1979998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14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OPBRENGSTEN EN ONTVANGSTEN</a:t>
            </a:r>
            <a:br>
              <a:rPr lang="nl-NL" dirty="0" smtClean="0"/>
            </a:br>
            <a:r>
              <a:rPr lang="nl-NL" sz="2100" b="0" dirty="0">
                <a:solidFill>
                  <a:schemeClr val="bg1"/>
                </a:solidFill>
              </a:rPr>
              <a:t>Een heel belangrijk onderscheid</a:t>
            </a:r>
          </a:p>
        </p:txBody>
      </p:sp>
      <p:sp>
        <p:nvSpPr>
          <p:cNvPr id="12" name="Tijdelijke aanduiding voor inhoud 1"/>
          <p:cNvSpPr txBox="1">
            <a:spLocks/>
          </p:cNvSpPr>
          <p:nvPr/>
        </p:nvSpPr>
        <p:spPr>
          <a:xfrm>
            <a:off x="2221279" y="4013475"/>
            <a:ext cx="3443654" cy="2334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Op het moment dat je een verkoopcontract sluit, heb je omzet</a:t>
            </a:r>
          </a:p>
          <a:p>
            <a:r>
              <a:rPr lang="nl-NL" dirty="0"/>
              <a:t>Het tijdstip van ontvangst van het geld doet er niet toe (periodetoerekeningsstelsel)</a:t>
            </a:r>
          </a:p>
          <a:p>
            <a:r>
              <a:rPr lang="nl-NL" dirty="0"/>
              <a:t>Soms zijn er nog andere opbrengsten, bijvoorbeeld huur- of renteopbrengsten</a:t>
            </a:r>
          </a:p>
          <a:p>
            <a:endParaRPr lang="nl-NL" dirty="0"/>
          </a:p>
        </p:txBody>
      </p:sp>
      <p:sp>
        <p:nvSpPr>
          <p:cNvPr id="13" name="Tijdelijke aanduiding voor inhoud 1"/>
          <p:cNvSpPr txBox="1">
            <a:spLocks/>
          </p:cNvSpPr>
          <p:nvPr/>
        </p:nvSpPr>
        <p:spPr>
          <a:xfrm>
            <a:off x="6423025" y="4013476"/>
            <a:ext cx="3443654" cy="208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Op het moment dat je daadwerkelijk geld ontvangt, is er sprake van een ontvangst (kasstelsel)</a:t>
            </a:r>
          </a:p>
          <a:p>
            <a:r>
              <a:rPr lang="nl-NL" dirty="0"/>
              <a:t>De btw die je ontvangt van de klanten, moet je vervolgens weer afdragen aan de belastingdienst</a:t>
            </a:r>
          </a:p>
        </p:txBody>
      </p:sp>
      <p:sp>
        <p:nvSpPr>
          <p:cNvPr id="20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2221279" y="1894950"/>
            <a:ext cx="3443654" cy="1979998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950" y="2229913"/>
            <a:ext cx="1440000" cy="14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025" y="2452163"/>
            <a:ext cx="1260000" cy="1260000"/>
          </a:xfrm>
          <a:prstGeom prst="rect">
            <a:avLst/>
          </a:prstGeom>
        </p:spPr>
      </p:pic>
      <p:sp>
        <p:nvSpPr>
          <p:cNvPr id="14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3488687" y="2535772"/>
            <a:ext cx="435068" cy="43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2500" b="1" dirty="0">
                <a:solidFill>
                  <a:srgbClr val="000000"/>
                </a:solidFill>
                <a:latin typeface="Arial"/>
              </a:rPr>
              <a:t>€</a:t>
            </a:r>
          </a:p>
        </p:txBody>
      </p:sp>
      <p:sp>
        <p:nvSpPr>
          <p:cNvPr id="15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7721507" y="2134664"/>
            <a:ext cx="914493" cy="92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4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ijdelijke aanduiding voor inhoud 1"/>
          <p:cNvSpPr txBox="1">
            <a:spLocks/>
          </p:cNvSpPr>
          <p:nvPr/>
        </p:nvSpPr>
        <p:spPr>
          <a:xfrm>
            <a:off x="7883888" y="2382849"/>
            <a:ext cx="450125" cy="592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000" b="1" dirty="0"/>
              <a:t>€</a:t>
            </a:r>
          </a:p>
        </p:txBody>
      </p:sp>
      <p:sp>
        <p:nvSpPr>
          <p:cNvPr id="16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2221279" y="1904477"/>
            <a:ext cx="3443654" cy="397399"/>
          </a:xfrm>
          <a:prstGeom prst="rect">
            <a:avLst/>
          </a:prstGeom>
          <a:solidFill>
            <a:srgbClr val="FFFFFF"/>
          </a:solidFill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1B223F"/>
                </a:solidFill>
                <a:latin typeface="Arial"/>
              </a:rPr>
              <a:t>Altijd exclusief btw</a:t>
            </a:r>
          </a:p>
        </p:txBody>
      </p:sp>
      <p:sp>
        <p:nvSpPr>
          <p:cNvPr id="17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6396649" y="1904477"/>
            <a:ext cx="3443654" cy="397399"/>
          </a:xfrm>
          <a:prstGeom prst="rect">
            <a:avLst/>
          </a:prstGeom>
          <a:solidFill>
            <a:srgbClr val="FFFFFF"/>
          </a:solidFill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1B223F"/>
                </a:solidFill>
                <a:latin typeface="Arial"/>
              </a:rPr>
              <a:t>Altijd inclusief btw</a:t>
            </a:r>
          </a:p>
        </p:txBody>
      </p:sp>
      <p:sp>
        <p:nvSpPr>
          <p:cNvPr id="22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2221279" y="1472144"/>
            <a:ext cx="3443654" cy="424395"/>
          </a:xfrm>
          <a:prstGeom prst="rect">
            <a:avLst/>
          </a:prstGeom>
          <a:solidFill>
            <a:schemeClr val="tx1"/>
          </a:solidFill>
          <a:ln w="9525">
            <a:solidFill>
              <a:srgbClr val="1B223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Opbrengsten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96649" y="1472144"/>
            <a:ext cx="3443654" cy="424395"/>
          </a:xfrm>
          <a:prstGeom prst="rect">
            <a:avLst/>
          </a:prstGeom>
          <a:solidFill>
            <a:schemeClr val="tx1"/>
          </a:solidFill>
          <a:ln w="9525">
            <a:solidFill>
              <a:srgbClr val="1B223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Ontvangsten</a:t>
            </a:r>
          </a:p>
        </p:txBody>
      </p:sp>
      <p:sp>
        <p:nvSpPr>
          <p:cNvPr id="19" name="Gelijkbenige driehoek 18"/>
          <p:cNvSpPr>
            <a:spLocks noChangeAspect="1"/>
          </p:cNvSpPr>
          <p:nvPr/>
        </p:nvSpPr>
        <p:spPr>
          <a:xfrm rot="5400000">
            <a:off x="5854934" y="2605374"/>
            <a:ext cx="378085" cy="253706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9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build="p"/>
      <p:bldP spid="13" grpId="0"/>
      <p:bldP spid="15" grpId="0" animBg="1"/>
      <p:bldP spid="18" grpId="0"/>
      <p:bldP spid="17" grpId="0" animBg="1"/>
      <p:bldP spid="2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6">
            <a:hlinkClick r:id="rId3"/>
          </p:cNvPr>
          <p:cNvSpPr>
            <a:spLocks noChangeArrowheads="1"/>
          </p:cNvSpPr>
          <p:nvPr/>
        </p:nvSpPr>
        <p:spPr bwMode="auto">
          <a:xfrm>
            <a:off x="2252608" y="1759127"/>
            <a:ext cx="3443654" cy="1082499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Rectangle 16">
            <a:hlinkClick r:id="rId3"/>
          </p:cNvPr>
          <p:cNvSpPr>
            <a:spLocks noChangeArrowheads="1"/>
          </p:cNvSpPr>
          <p:nvPr/>
        </p:nvSpPr>
        <p:spPr bwMode="auto">
          <a:xfrm>
            <a:off x="6464364" y="1759127"/>
            <a:ext cx="3443654" cy="1082499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>
            <a:hlinkClick r:id="rId3"/>
          </p:cNvPr>
          <p:cNvSpPr>
            <a:spLocks noChangeArrowheads="1"/>
          </p:cNvSpPr>
          <p:nvPr/>
        </p:nvSpPr>
        <p:spPr bwMode="auto">
          <a:xfrm>
            <a:off x="2252608" y="1879074"/>
            <a:ext cx="3443654" cy="4312177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6">
            <a:hlinkClick r:id="rId3"/>
          </p:cNvPr>
          <p:cNvSpPr>
            <a:spLocks noChangeArrowheads="1"/>
          </p:cNvSpPr>
          <p:nvPr/>
        </p:nvSpPr>
        <p:spPr bwMode="auto">
          <a:xfrm>
            <a:off x="6464364" y="1879074"/>
            <a:ext cx="3443654" cy="4312177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15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EN UITGAVEN</a:t>
            </a:r>
            <a:br>
              <a:rPr lang="nl-NL" dirty="0" smtClean="0"/>
            </a:br>
            <a:endParaRPr lang="nl-NL" sz="2100" b="0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inhoud 1"/>
          <p:cNvSpPr txBox="1">
            <a:spLocks/>
          </p:cNvSpPr>
          <p:nvPr/>
        </p:nvSpPr>
        <p:spPr>
          <a:xfrm>
            <a:off x="6527864" y="1968907"/>
            <a:ext cx="3443654" cy="882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nl-NL" sz="1500" dirty="0"/>
              <a:t>Er wordt echt geld ontvangen of uitgegeven</a:t>
            </a:r>
          </a:p>
          <a:p>
            <a:pPr marL="269875" indent="-269875"/>
            <a:r>
              <a:rPr lang="nl-NL" sz="1500" dirty="0"/>
              <a:t>Verandering van bank (of kas)</a:t>
            </a:r>
          </a:p>
        </p:txBody>
      </p:sp>
      <p:sp>
        <p:nvSpPr>
          <p:cNvPr id="13" name="Tijdelijke aanduiding voor inhoud 1"/>
          <p:cNvSpPr txBox="1">
            <a:spLocks/>
          </p:cNvSpPr>
          <p:nvPr/>
        </p:nvSpPr>
        <p:spPr>
          <a:xfrm>
            <a:off x="2336864" y="1968906"/>
            <a:ext cx="3443654" cy="1114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nl-NL" sz="1500" dirty="0">
                <a:solidFill>
                  <a:srgbClr val="1B223F"/>
                </a:solidFill>
              </a:rPr>
              <a:t>Toegerekend aan een periode</a:t>
            </a:r>
          </a:p>
          <a:p>
            <a:pPr marL="269875" indent="-269875"/>
            <a:r>
              <a:rPr lang="nl-NL" sz="1500" dirty="0">
                <a:solidFill>
                  <a:srgbClr val="1B223F"/>
                </a:solidFill>
              </a:rPr>
              <a:t>Geld is niet per se ontvangen of uitgegeven</a:t>
            </a:r>
          </a:p>
        </p:txBody>
      </p:sp>
      <p:sp>
        <p:nvSpPr>
          <p:cNvPr id="22" name="Rectangle 16">
            <a:hlinkClick r:id="rId3"/>
          </p:cNvPr>
          <p:cNvSpPr>
            <a:spLocks noChangeArrowheads="1"/>
          </p:cNvSpPr>
          <p:nvPr/>
        </p:nvSpPr>
        <p:spPr bwMode="auto">
          <a:xfrm>
            <a:off x="6464364" y="1503894"/>
            <a:ext cx="3443654" cy="424395"/>
          </a:xfrm>
          <a:prstGeom prst="rect">
            <a:avLst/>
          </a:prstGeom>
          <a:solidFill>
            <a:schemeClr val="tx1"/>
          </a:solidFill>
          <a:ln w="9525">
            <a:solidFill>
              <a:srgbClr val="1B223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Ontvangsten en uitgaven (incl. btw)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252608" y="1503894"/>
            <a:ext cx="3443654" cy="424395"/>
          </a:xfrm>
          <a:prstGeom prst="rect">
            <a:avLst/>
          </a:prstGeom>
          <a:solidFill>
            <a:schemeClr val="tx1"/>
          </a:solidFill>
          <a:ln w="9525">
            <a:solidFill>
              <a:srgbClr val="1B223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Opbrengsten en kosten (excl. btw)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2543671" y="2978855"/>
            <a:ext cx="2664000" cy="29490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1B223F"/>
                </a:solidFill>
                <a:latin typeface="Arial"/>
              </a:rPr>
              <a:t> Omzet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2543671" y="3375380"/>
            <a:ext cx="2664000" cy="294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000000"/>
                </a:solidFill>
                <a:latin typeface="Arial"/>
              </a:rPr>
              <a:t> Inkoopwaarde van de omzet</a:t>
            </a: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2543671" y="3771073"/>
            <a:ext cx="2664000" cy="2949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 Brutowinst</a:t>
            </a:r>
          </a:p>
        </p:txBody>
      </p:sp>
      <p:sp>
        <p:nvSpPr>
          <p:cNvPr id="43" name="Tekstvak 8"/>
          <p:cNvSpPr txBox="1">
            <a:spLocks noChangeArrowheads="1"/>
          </p:cNvSpPr>
          <p:nvPr/>
        </p:nvSpPr>
        <p:spPr bwMode="auto">
          <a:xfrm>
            <a:off x="5222676" y="3326509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cxnSp>
        <p:nvCxnSpPr>
          <p:cNvPr id="48" name="Rechte verbindingslijn 10"/>
          <p:cNvCxnSpPr>
            <a:cxnSpLocks noChangeShapeType="1"/>
          </p:cNvCxnSpPr>
          <p:nvPr/>
        </p:nvCxnSpPr>
        <p:spPr bwMode="auto">
          <a:xfrm>
            <a:off x="2543693" y="3721021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2543671" y="4167596"/>
            <a:ext cx="2664000" cy="294906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 Bedrijfskosten</a:t>
            </a:r>
          </a:p>
        </p:txBody>
      </p:sp>
      <p:sp>
        <p:nvSpPr>
          <p:cNvPr id="54" name="Tekstvak 8"/>
          <p:cNvSpPr txBox="1">
            <a:spLocks noChangeArrowheads="1"/>
          </p:cNvSpPr>
          <p:nvPr/>
        </p:nvSpPr>
        <p:spPr bwMode="auto">
          <a:xfrm>
            <a:off x="5222676" y="4929862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2543671" y="4594689"/>
            <a:ext cx="2664000" cy="294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Resultaat voor winstbelasting</a:t>
            </a:r>
          </a:p>
        </p:txBody>
      </p:sp>
      <p:cxnSp>
        <p:nvCxnSpPr>
          <p:cNvPr id="56" name="Rechte verbindingslijn 10"/>
          <p:cNvCxnSpPr>
            <a:cxnSpLocks noChangeShapeType="1"/>
          </p:cNvCxnSpPr>
          <p:nvPr/>
        </p:nvCxnSpPr>
        <p:spPr bwMode="auto">
          <a:xfrm>
            <a:off x="2532017" y="4531883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57" name="Tekstvak 8"/>
          <p:cNvSpPr txBox="1">
            <a:spLocks noChangeArrowheads="1"/>
          </p:cNvSpPr>
          <p:nvPr/>
        </p:nvSpPr>
        <p:spPr bwMode="auto">
          <a:xfrm>
            <a:off x="5222676" y="4145132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sp>
        <p:nvSpPr>
          <p:cNvPr id="58" name="Rectangle 16"/>
          <p:cNvSpPr>
            <a:spLocks noChangeArrowheads="1"/>
          </p:cNvSpPr>
          <p:nvPr/>
        </p:nvSpPr>
        <p:spPr bwMode="auto">
          <a:xfrm>
            <a:off x="2543671" y="4955834"/>
            <a:ext cx="2664000" cy="294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000000"/>
                </a:solidFill>
                <a:latin typeface="Arial"/>
              </a:rPr>
              <a:t> Winstbelasting</a:t>
            </a:r>
          </a:p>
        </p:txBody>
      </p:sp>
      <p:sp>
        <p:nvSpPr>
          <p:cNvPr id="59" name="Rectangle 16"/>
          <p:cNvSpPr>
            <a:spLocks noChangeArrowheads="1"/>
          </p:cNvSpPr>
          <p:nvPr/>
        </p:nvSpPr>
        <p:spPr bwMode="auto">
          <a:xfrm>
            <a:off x="2543671" y="5351528"/>
            <a:ext cx="2664000" cy="294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Resultaat na winstbelasting</a:t>
            </a:r>
          </a:p>
        </p:txBody>
      </p:sp>
      <p:cxnSp>
        <p:nvCxnSpPr>
          <p:cNvPr id="60" name="Rechte verbindingslijn 10"/>
          <p:cNvCxnSpPr>
            <a:cxnSpLocks noChangeShapeType="1"/>
          </p:cNvCxnSpPr>
          <p:nvPr/>
        </p:nvCxnSpPr>
        <p:spPr bwMode="auto">
          <a:xfrm>
            <a:off x="2532017" y="5297620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6734671" y="2978849"/>
            <a:ext cx="2664000" cy="3405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1B223F"/>
                </a:solidFill>
                <a:latin typeface="Arial"/>
              </a:rPr>
              <a:t> Contante verkopen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6734671" y="3436722"/>
            <a:ext cx="2664000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000000"/>
                </a:solidFill>
                <a:latin typeface="Arial"/>
              </a:rPr>
              <a:t> Ontvangsten van debiteuren</a:t>
            </a:r>
          </a:p>
        </p:txBody>
      </p: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6734671" y="3893635"/>
            <a:ext cx="2664000" cy="3405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 Totale ontvangsten</a:t>
            </a:r>
          </a:p>
        </p:txBody>
      </p:sp>
      <p:sp>
        <p:nvSpPr>
          <p:cNvPr id="64" name="Tekstvak 8"/>
          <p:cNvSpPr txBox="1">
            <a:spLocks noChangeArrowheads="1"/>
          </p:cNvSpPr>
          <p:nvPr/>
        </p:nvSpPr>
        <p:spPr bwMode="auto">
          <a:xfrm>
            <a:off x="9413676" y="3380291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+</a:t>
            </a:r>
          </a:p>
        </p:txBody>
      </p:sp>
      <p:cxnSp>
        <p:nvCxnSpPr>
          <p:cNvPr id="65" name="Rechte verbindingslijn 10"/>
          <p:cNvCxnSpPr>
            <a:cxnSpLocks noChangeShapeType="1"/>
          </p:cNvCxnSpPr>
          <p:nvPr/>
        </p:nvCxnSpPr>
        <p:spPr bwMode="auto">
          <a:xfrm>
            <a:off x="6734693" y="3835840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6734671" y="4351507"/>
            <a:ext cx="2664000" cy="3405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1B223F"/>
                </a:solidFill>
                <a:latin typeface="Arial"/>
              </a:rPr>
              <a:t> </a:t>
            </a:r>
            <a:r>
              <a:rPr lang="nl-NL" sz="1400">
                <a:solidFill>
                  <a:srgbClr val="1B223F"/>
                </a:solidFill>
                <a:latin typeface="Arial"/>
              </a:rPr>
              <a:t>Contante inkopen</a:t>
            </a:r>
            <a:endParaRPr lang="nl-NL" sz="1400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6734671" y="4809380"/>
            <a:ext cx="2664000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000000"/>
                </a:solidFill>
                <a:latin typeface="Arial"/>
              </a:rPr>
              <a:t> Uitgaven aan crediteuren</a:t>
            </a:r>
          </a:p>
        </p:txBody>
      </p:sp>
      <p:sp>
        <p:nvSpPr>
          <p:cNvPr id="68" name="Tekstvak 8"/>
          <p:cNvSpPr txBox="1">
            <a:spLocks noChangeArrowheads="1"/>
          </p:cNvSpPr>
          <p:nvPr/>
        </p:nvSpPr>
        <p:spPr bwMode="auto">
          <a:xfrm>
            <a:off x="9413676" y="5213734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6734671" y="5266293"/>
            <a:ext cx="2664000" cy="33957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 Bedrijfsuitgaven</a:t>
            </a: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6734671" y="5716279"/>
            <a:ext cx="2664000" cy="3405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400" dirty="0">
                <a:solidFill>
                  <a:srgbClr val="FFFFFF"/>
                </a:solidFill>
                <a:latin typeface="Arial"/>
              </a:rPr>
              <a:t> Saldo (ontvangsten </a:t>
            </a:r>
            <a:r>
              <a:rPr lang="mr-IN" sz="1400" dirty="0">
                <a:solidFill>
                  <a:srgbClr val="FFFFFF"/>
                </a:solidFill>
                <a:latin typeface="Arial"/>
              </a:rPr>
              <a:t>–</a:t>
            </a:r>
            <a:r>
              <a:rPr lang="nl-NL" sz="1400" dirty="0">
                <a:solidFill>
                  <a:srgbClr val="FFFFFF"/>
                </a:solidFill>
                <a:latin typeface="Arial"/>
              </a:rPr>
              <a:t> uitgaven)</a:t>
            </a:r>
          </a:p>
        </p:txBody>
      </p:sp>
      <p:cxnSp>
        <p:nvCxnSpPr>
          <p:cNvPr id="71" name="Rechte verbindingslijn 10"/>
          <p:cNvCxnSpPr>
            <a:cxnSpLocks noChangeShapeType="1"/>
          </p:cNvCxnSpPr>
          <p:nvPr/>
        </p:nvCxnSpPr>
        <p:spPr bwMode="auto">
          <a:xfrm>
            <a:off x="6723017" y="5650130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463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  <p:bldP spid="19" grpId="0" animBg="1"/>
      <p:bldP spid="12" grpId="0"/>
      <p:bldP spid="22" grpId="0" animBg="1"/>
      <p:bldP spid="36" grpId="0" animBg="1"/>
      <p:bldP spid="39" grpId="0" animBg="1"/>
      <p:bldP spid="42" grpId="0" animBg="1"/>
      <p:bldP spid="43" grpId="0"/>
      <p:bldP spid="51" grpId="0" animBg="1"/>
      <p:bldP spid="54" grpId="0"/>
      <p:bldP spid="55" grpId="0" animBg="1"/>
      <p:bldP spid="57" grpId="0"/>
      <p:bldP spid="58" grpId="0" animBg="1"/>
      <p:bldP spid="59" grpId="0" animBg="1"/>
      <p:bldP spid="61" grpId="0" animBg="1"/>
      <p:bldP spid="62" grpId="0" animBg="1"/>
      <p:bldP spid="63" grpId="0" animBg="1"/>
      <p:bldP spid="64" grpId="0"/>
      <p:bldP spid="66" grpId="0" animBg="1"/>
      <p:bldP spid="67" grpId="0" animBg="1"/>
      <p:bldP spid="68" grpId="0"/>
      <p:bldP spid="69" grpId="0" animBg="1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2262035" y="1863199"/>
            <a:ext cx="3443654" cy="2160000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6473791" y="1863199"/>
            <a:ext cx="3443654" cy="2160000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16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 EN UITGAVEN</a:t>
            </a:r>
            <a:br>
              <a:rPr lang="nl-NL" dirty="0" smtClean="0"/>
            </a:br>
            <a:r>
              <a:rPr lang="nl-NL" sz="2100" b="0" dirty="0">
                <a:solidFill>
                  <a:schemeClr val="bg1"/>
                </a:solidFill>
              </a:rPr>
              <a:t>Een heel belangrijk onderscheid</a:t>
            </a:r>
          </a:p>
        </p:txBody>
      </p:sp>
      <p:sp>
        <p:nvSpPr>
          <p:cNvPr id="12" name="Tijdelijke aanduiding voor inhoud 1"/>
          <p:cNvSpPr txBox="1">
            <a:spLocks/>
          </p:cNvSpPr>
          <p:nvPr/>
        </p:nvSpPr>
        <p:spPr>
          <a:xfrm>
            <a:off x="6473791" y="4172226"/>
            <a:ext cx="3443654" cy="147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Als rente per kwartaal vooruit of achteraf wordt betaald, ontstaan er verschillen tussen maandelijkse uitgaven en kosten</a:t>
            </a:r>
          </a:p>
          <a:p>
            <a:r>
              <a:rPr lang="nl-NL" dirty="0"/>
              <a:t>Deze verschillen houd je op de balans bij onder de overlopende posten ‘vooruitbetaalde interest’ en ‘nog te betalen interest’</a:t>
            </a:r>
          </a:p>
          <a:p>
            <a:endParaRPr lang="nl-NL" i="1" dirty="0"/>
          </a:p>
          <a:p>
            <a:endParaRPr lang="nl-NL" dirty="0"/>
          </a:p>
        </p:txBody>
      </p:sp>
      <p:sp>
        <p:nvSpPr>
          <p:cNvPr id="13" name="Tijdelijke aanduiding voor inhoud 1"/>
          <p:cNvSpPr txBox="1">
            <a:spLocks/>
          </p:cNvSpPr>
          <p:nvPr/>
        </p:nvSpPr>
        <p:spPr>
          <a:xfrm>
            <a:off x="2288411" y="4172226"/>
            <a:ext cx="3443654" cy="1866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Als rente maandelijks wordt betaald, zijn de uitgaven en kosten voor die maand precies gelijk</a:t>
            </a:r>
            <a:endParaRPr lang="nl-NL" i="1" dirty="0"/>
          </a:p>
        </p:txBody>
      </p:sp>
      <p:sp>
        <p:nvSpPr>
          <p:cNvPr id="22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6473791" y="1488019"/>
            <a:ext cx="3443654" cy="424395"/>
          </a:xfrm>
          <a:prstGeom prst="rect">
            <a:avLst/>
          </a:prstGeom>
          <a:solidFill>
            <a:schemeClr val="tx1"/>
          </a:solidFill>
          <a:ln w="9525">
            <a:solidFill>
              <a:srgbClr val="1B223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De rente vooruitbetalen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262035" y="1488019"/>
            <a:ext cx="3443654" cy="424395"/>
          </a:xfrm>
          <a:prstGeom prst="rect">
            <a:avLst/>
          </a:prstGeom>
          <a:solidFill>
            <a:schemeClr val="tx1"/>
          </a:solidFill>
          <a:ln w="9525">
            <a:solidFill>
              <a:srgbClr val="1B223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Elke maand rente betalen</a:t>
            </a:r>
          </a:p>
        </p:txBody>
      </p:sp>
      <p:grpSp>
        <p:nvGrpSpPr>
          <p:cNvPr id="24" name="Groeperen 23"/>
          <p:cNvGrpSpPr/>
          <p:nvPr/>
        </p:nvGrpSpPr>
        <p:grpSpPr>
          <a:xfrm>
            <a:off x="2628371" y="2067708"/>
            <a:ext cx="2771994" cy="307975"/>
            <a:chOff x="1009119" y="2528082"/>
            <a:chExt cx="2339875" cy="307975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96749" y="2528082"/>
              <a:ext cx="764615" cy="30797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sv-SE" sz="1500" dirty="0">
                  <a:solidFill>
                    <a:srgbClr val="FFFFFF"/>
                  </a:solidFill>
                  <a:latin typeface="Arial"/>
                </a:rPr>
                <a:t>nov</a:t>
              </a: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009119" y="2528082"/>
              <a:ext cx="767172" cy="30797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sv-SE" sz="1500" dirty="0">
                  <a:solidFill>
                    <a:srgbClr val="FFFFFF"/>
                  </a:solidFill>
                  <a:latin typeface="Arial"/>
                </a:rPr>
                <a:t>okt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581822" y="2528082"/>
              <a:ext cx="767172" cy="30797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sv-SE" sz="1500" dirty="0">
                  <a:solidFill>
                    <a:srgbClr val="FFFFFF"/>
                  </a:solidFill>
                  <a:latin typeface="Arial"/>
                </a:rPr>
                <a:t>dec</a:t>
              </a:r>
            </a:p>
          </p:txBody>
        </p:sp>
      </p:grpSp>
      <p:grpSp>
        <p:nvGrpSpPr>
          <p:cNvPr id="32" name="Groeperen 31"/>
          <p:cNvGrpSpPr/>
          <p:nvPr/>
        </p:nvGrpSpPr>
        <p:grpSpPr>
          <a:xfrm>
            <a:off x="6804351" y="2071973"/>
            <a:ext cx="2771994" cy="307975"/>
            <a:chOff x="1009119" y="2528082"/>
            <a:chExt cx="2339875" cy="307975"/>
          </a:xfrm>
        </p:grpSpPr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796749" y="2528082"/>
              <a:ext cx="764615" cy="30797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sv-SE" sz="1500" dirty="0">
                  <a:solidFill>
                    <a:srgbClr val="FFFFFF"/>
                  </a:solidFill>
                  <a:latin typeface="Arial"/>
                </a:rPr>
                <a:t>nov</a:t>
              </a: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1009119" y="2528082"/>
              <a:ext cx="767172" cy="30797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sv-SE" sz="1500" dirty="0">
                  <a:solidFill>
                    <a:srgbClr val="FFFFFF"/>
                  </a:solidFill>
                  <a:latin typeface="Arial"/>
                </a:rPr>
                <a:t>okt</a:t>
              </a: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2581822" y="2528082"/>
              <a:ext cx="767172" cy="30797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sv-SE" sz="1500" dirty="0">
                  <a:solidFill>
                    <a:srgbClr val="FFFFFF"/>
                  </a:solidFill>
                  <a:latin typeface="Arial"/>
                </a:rPr>
                <a:t>dec</a:t>
              </a:r>
            </a:p>
          </p:txBody>
        </p:sp>
      </p:grpSp>
      <p:sp>
        <p:nvSpPr>
          <p:cNvPr id="37" name="Pijl omhoog 18"/>
          <p:cNvSpPr>
            <a:spLocks noChangeArrowheads="1"/>
          </p:cNvSpPr>
          <p:nvPr/>
        </p:nvSpPr>
        <p:spPr bwMode="auto">
          <a:xfrm>
            <a:off x="7156038" y="3213942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sz="1500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38" name="Tekstvak 50"/>
          <p:cNvSpPr txBox="1">
            <a:spLocks noChangeArrowheads="1"/>
          </p:cNvSpPr>
          <p:nvPr/>
        </p:nvSpPr>
        <p:spPr bwMode="auto">
          <a:xfrm>
            <a:off x="6837805" y="3416980"/>
            <a:ext cx="8639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Kosten € 2.000</a:t>
            </a:r>
          </a:p>
        </p:txBody>
      </p:sp>
      <p:sp>
        <p:nvSpPr>
          <p:cNvPr id="40" name="Pijl omhoog 18"/>
          <p:cNvSpPr>
            <a:spLocks noChangeArrowheads="1"/>
          </p:cNvSpPr>
          <p:nvPr/>
        </p:nvSpPr>
        <p:spPr bwMode="auto">
          <a:xfrm>
            <a:off x="8079058" y="3216867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sz="1500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41" name="Tekstvak 50"/>
          <p:cNvSpPr txBox="1">
            <a:spLocks noChangeArrowheads="1"/>
          </p:cNvSpPr>
          <p:nvPr/>
        </p:nvSpPr>
        <p:spPr bwMode="auto">
          <a:xfrm>
            <a:off x="7760825" y="3419905"/>
            <a:ext cx="8639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Kosten € 2.000</a:t>
            </a:r>
          </a:p>
        </p:txBody>
      </p:sp>
      <p:sp>
        <p:nvSpPr>
          <p:cNvPr id="44" name="Pijl omhoog 18"/>
          <p:cNvSpPr>
            <a:spLocks noChangeArrowheads="1"/>
          </p:cNvSpPr>
          <p:nvPr/>
        </p:nvSpPr>
        <p:spPr bwMode="auto">
          <a:xfrm>
            <a:off x="9031558" y="3223647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sz="1500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45" name="Tekstvak 50"/>
          <p:cNvSpPr txBox="1">
            <a:spLocks noChangeArrowheads="1"/>
          </p:cNvSpPr>
          <p:nvPr/>
        </p:nvSpPr>
        <p:spPr bwMode="auto">
          <a:xfrm>
            <a:off x="8713325" y="3426685"/>
            <a:ext cx="8639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Kosten € 2.000</a:t>
            </a:r>
          </a:p>
        </p:txBody>
      </p:sp>
      <p:sp>
        <p:nvSpPr>
          <p:cNvPr id="52" name="Pijl omhoog 18"/>
          <p:cNvSpPr>
            <a:spLocks noChangeArrowheads="1"/>
          </p:cNvSpPr>
          <p:nvPr/>
        </p:nvSpPr>
        <p:spPr bwMode="auto">
          <a:xfrm>
            <a:off x="6760273" y="2493397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sz="1500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53" name="Tekstvak 50"/>
          <p:cNvSpPr txBox="1">
            <a:spLocks noChangeArrowheads="1"/>
          </p:cNvSpPr>
          <p:nvPr/>
        </p:nvSpPr>
        <p:spPr bwMode="auto">
          <a:xfrm>
            <a:off x="6442040" y="2698342"/>
            <a:ext cx="8639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Uitgave € 6.000</a:t>
            </a:r>
          </a:p>
        </p:txBody>
      </p:sp>
      <p:sp>
        <p:nvSpPr>
          <p:cNvPr id="61" name="Pijl omhoog 18"/>
          <p:cNvSpPr>
            <a:spLocks noChangeArrowheads="1"/>
          </p:cNvSpPr>
          <p:nvPr/>
        </p:nvSpPr>
        <p:spPr bwMode="auto">
          <a:xfrm>
            <a:off x="2574893" y="2482927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62" name="Tekstvak 50"/>
          <p:cNvSpPr txBox="1">
            <a:spLocks noChangeArrowheads="1"/>
          </p:cNvSpPr>
          <p:nvPr/>
        </p:nvSpPr>
        <p:spPr bwMode="auto">
          <a:xfrm>
            <a:off x="2240784" y="2687873"/>
            <a:ext cx="89999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Uitgave= kosten =</a:t>
            </a:r>
          </a:p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€ 2.000</a:t>
            </a:r>
          </a:p>
        </p:txBody>
      </p:sp>
      <p:sp>
        <p:nvSpPr>
          <p:cNvPr id="63" name="Pijl omhoog 18"/>
          <p:cNvSpPr>
            <a:spLocks noChangeArrowheads="1"/>
          </p:cNvSpPr>
          <p:nvPr/>
        </p:nvSpPr>
        <p:spPr bwMode="auto">
          <a:xfrm>
            <a:off x="3451939" y="2494507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64" name="Tekstvak 50"/>
          <p:cNvSpPr txBox="1">
            <a:spLocks noChangeArrowheads="1"/>
          </p:cNvSpPr>
          <p:nvPr/>
        </p:nvSpPr>
        <p:spPr bwMode="auto">
          <a:xfrm>
            <a:off x="3117830" y="2699453"/>
            <a:ext cx="89999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Uitgave = kosten</a:t>
            </a:r>
          </a:p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=</a:t>
            </a:r>
          </a:p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 € 2.000</a:t>
            </a:r>
          </a:p>
        </p:txBody>
      </p:sp>
      <p:sp>
        <p:nvSpPr>
          <p:cNvPr id="65" name="Pijl omhoog 18"/>
          <p:cNvSpPr>
            <a:spLocks noChangeArrowheads="1"/>
          </p:cNvSpPr>
          <p:nvPr/>
        </p:nvSpPr>
        <p:spPr bwMode="auto">
          <a:xfrm>
            <a:off x="4396338" y="2503602"/>
            <a:ext cx="212480" cy="215999"/>
          </a:xfrm>
          <a:prstGeom prst="upArrow">
            <a:avLst>
              <a:gd name="adj1" fmla="val 50000"/>
              <a:gd name="adj2" fmla="val 5015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nl-NL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66" name="Tekstvak 50"/>
          <p:cNvSpPr txBox="1">
            <a:spLocks noChangeArrowheads="1"/>
          </p:cNvSpPr>
          <p:nvPr/>
        </p:nvSpPr>
        <p:spPr bwMode="auto">
          <a:xfrm>
            <a:off x="4062229" y="2708548"/>
            <a:ext cx="89999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Uitgave = kosten</a:t>
            </a:r>
          </a:p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=</a:t>
            </a:r>
          </a:p>
          <a:p>
            <a:pPr algn="ctr">
              <a:spcBef>
                <a:spcPct val="0"/>
              </a:spcBef>
            </a:pPr>
            <a:r>
              <a:rPr lang="nl-NL" sz="1500" b="0" dirty="0">
                <a:solidFill>
                  <a:srgbClr val="1B223F"/>
                </a:solidFill>
              </a:rPr>
              <a:t> € 2.000</a:t>
            </a:r>
          </a:p>
        </p:txBody>
      </p:sp>
    </p:spTree>
    <p:extLst>
      <p:ext uri="{BB962C8B-B14F-4D97-AF65-F5344CB8AC3E}">
        <p14:creationId xmlns:p14="http://schemas.microsoft.com/office/powerpoint/2010/main" val="33911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build="p" bldLvl="2"/>
      <p:bldP spid="22" grpId="0" animBg="1"/>
      <p:bldP spid="37" grpId="0" animBg="1"/>
      <p:bldP spid="38" grpId="0"/>
      <p:bldP spid="40" grpId="0" animBg="1"/>
      <p:bldP spid="41" grpId="0"/>
      <p:bldP spid="44" grpId="0" animBg="1"/>
      <p:bldP spid="45" grpId="0"/>
      <p:bldP spid="52" grpId="0" animBg="1"/>
      <p:bldP spid="53" grpId="0"/>
      <p:bldP spid="61" grpId="0" animBg="1"/>
      <p:bldP spid="62" grpId="0"/>
      <p:bldP spid="63" grpId="0" animBg="1"/>
      <p:bldP spid="64" grpId="0"/>
      <p:bldP spid="65" grpId="0" animBg="1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2057400" y="228601"/>
            <a:ext cx="4369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dirty="0"/>
              <a:t>Vooruit ontvangen bedragen VOB</a:t>
            </a:r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2057401" y="685801"/>
            <a:ext cx="4105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/>
              <a:t>Vooruit betaalde bedragen VBB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057401" y="1143001"/>
            <a:ext cx="4438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/>
              <a:t>Nog te ontvangen bedragen NTOB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057401" y="1600201"/>
            <a:ext cx="40318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 dirty="0"/>
              <a:t>Nog te betalen bedragen NTBB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752600" y="3352800"/>
            <a:ext cx="8686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kstvak 7"/>
          <p:cNvSpPr txBox="1">
            <a:spLocks noChangeArrowheads="1"/>
          </p:cNvSpPr>
          <p:nvPr/>
        </p:nvSpPr>
        <p:spPr bwMode="auto">
          <a:xfrm>
            <a:off x="5562600" y="2743200"/>
            <a:ext cx="1165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/>
              <a:t>Balans</a:t>
            </a:r>
          </a:p>
        </p:txBody>
      </p:sp>
      <p:cxnSp>
        <p:nvCxnSpPr>
          <p:cNvPr id="9" name="Rechte verbindingslijn 8"/>
          <p:cNvCxnSpPr/>
          <p:nvPr/>
        </p:nvCxnSpPr>
        <p:spPr>
          <a:xfrm rot="5400000">
            <a:off x="5524500" y="4076700"/>
            <a:ext cx="14478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6261101" y="3505201"/>
            <a:ext cx="40198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200"/>
              <a:t>Vooruit ontvangen bedragen VOB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1752600" y="3505201"/>
            <a:ext cx="453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/>
              <a:t>Vooruit betaalde bedragen VBB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1752601" y="3962401"/>
            <a:ext cx="40869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200" dirty="0"/>
              <a:t>Nog te ontvangen bedragen NTOB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6248400" y="3962401"/>
            <a:ext cx="4648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200"/>
              <a:t>Nog te betalen bedragen NTBB</a:t>
            </a:r>
          </a:p>
        </p:txBody>
      </p:sp>
      <p:sp>
        <p:nvSpPr>
          <p:cNvPr id="10253" name="WordArt 42"/>
          <p:cNvSpPr>
            <a:spLocks noChangeArrowheads="1" noChangeShapeType="1" noTextEdit="1"/>
          </p:cNvSpPr>
          <p:nvPr/>
        </p:nvSpPr>
        <p:spPr bwMode="auto">
          <a:xfrm>
            <a:off x="4267200" y="2438400"/>
            <a:ext cx="4038600" cy="144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9396"/>
              </a:avLst>
            </a:prstTxWarp>
          </a:bodyPr>
          <a:lstStyle/>
          <a:p>
            <a:pPr algn="ctr"/>
            <a:r>
              <a:rPr lang="nl-NL" sz="28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Uitstelposten</a:t>
            </a:r>
          </a:p>
        </p:txBody>
      </p:sp>
      <p:sp>
        <p:nvSpPr>
          <p:cNvPr id="22" name="AutoShape 44"/>
          <p:cNvSpPr>
            <a:spLocks noChangeArrowheads="1"/>
          </p:cNvSpPr>
          <p:nvPr/>
        </p:nvSpPr>
        <p:spPr bwMode="auto">
          <a:xfrm rot="-2648362">
            <a:off x="3596484" y="2960482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 rot="-8156910">
            <a:off x="8279419" y="2985795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256" name="WordArt 12"/>
          <p:cNvSpPr>
            <a:spLocks noChangeArrowheads="1" noChangeShapeType="1" noTextEdit="1"/>
          </p:cNvSpPr>
          <p:nvPr/>
        </p:nvSpPr>
        <p:spPr bwMode="auto">
          <a:xfrm>
            <a:off x="3559325" y="3634965"/>
            <a:ext cx="5334000" cy="25146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65717"/>
              </a:avLst>
            </a:prstTxWarp>
          </a:bodyPr>
          <a:lstStyle/>
          <a:p>
            <a:pPr algn="ctr"/>
            <a:r>
              <a:rPr lang="nl-NL" sz="20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Anticipatieposten</a:t>
            </a:r>
          </a:p>
        </p:txBody>
      </p:sp>
      <p:sp>
        <p:nvSpPr>
          <p:cNvPr id="30" name="AutoShape 45"/>
          <p:cNvSpPr>
            <a:spLocks noChangeArrowheads="1"/>
          </p:cNvSpPr>
          <p:nvPr/>
        </p:nvSpPr>
        <p:spPr bwMode="auto">
          <a:xfrm rot="7451638">
            <a:off x="8649429" y="473075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 rot="3001834">
            <a:off x="3320751" y="4745457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0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8" grpId="0"/>
      <p:bldP spid="19" grpId="0"/>
      <p:bldP spid="20" grpId="0"/>
      <p:bldP spid="10253" grpId="0"/>
      <p:bldP spid="22" grpId="0" animBg="1"/>
      <p:bldP spid="23" grpId="0" animBg="1"/>
      <p:bldP spid="10256" grpId="0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1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25.000,00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244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5245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huurkosten van het terrein over de maand september zijn € 6.000. De huur was in januari voor een heel jaar vooruit betaald.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1752600" y="4724400"/>
            <a:ext cx="2698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Vooruit betaalde bedragen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48768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- € 6.000</a:t>
            </a:r>
            <a:endParaRPr lang="nl-NL"/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1722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Eigen vermogen</a:t>
            </a: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92202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- € 6.000</a:t>
            </a:r>
            <a:endParaRPr lang="nl-NL"/>
          </a:p>
        </p:txBody>
      </p: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953000" y="5943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€ 6.000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752600" y="5943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Huurkosten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847529" y="115201"/>
            <a:ext cx="108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31400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4" grpId="0"/>
      <p:bldP spid="524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159.000,00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25.000,00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424.000,00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424.000,00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359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3360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huurkosten van het terrein over de maand september zijn € 6.000.</a:t>
            </a:r>
            <a:br>
              <a:rPr lang="nl-NL" sz="2200" dirty="0"/>
            </a:br>
            <a:r>
              <a:rPr lang="nl-NL" sz="2200" dirty="0"/>
              <a:t>De huur was in januari voor een heel jaar vooruit betaald.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99" name="Tekstvak 7"/>
          <p:cNvSpPr txBox="1">
            <a:spLocks noChangeArrowheads="1"/>
          </p:cNvSpPr>
          <p:nvPr/>
        </p:nvSpPr>
        <p:spPr bwMode="auto">
          <a:xfrm>
            <a:off x="1752600" y="4724400"/>
            <a:ext cx="2698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Vooruit betaalde bedragen</a:t>
            </a:r>
          </a:p>
        </p:txBody>
      </p:sp>
      <p:sp>
        <p:nvSpPr>
          <p:cNvPr id="13400" name="Tekstvak 8"/>
          <p:cNvSpPr txBox="1">
            <a:spLocks noChangeArrowheads="1"/>
          </p:cNvSpPr>
          <p:nvPr/>
        </p:nvSpPr>
        <p:spPr bwMode="auto">
          <a:xfrm>
            <a:off x="48768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- € 6.000</a:t>
            </a:r>
            <a:endParaRPr lang="nl-NL"/>
          </a:p>
        </p:txBody>
      </p:sp>
      <p:sp>
        <p:nvSpPr>
          <p:cNvPr id="13401" name="Tekstvak 9"/>
          <p:cNvSpPr txBox="1">
            <a:spLocks noChangeArrowheads="1"/>
          </p:cNvSpPr>
          <p:nvPr/>
        </p:nvSpPr>
        <p:spPr bwMode="auto">
          <a:xfrm>
            <a:off x="61722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Eigen vermogen</a:t>
            </a:r>
          </a:p>
        </p:txBody>
      </p:sp>
      <p:sp>
        <p:nvSpPr>
          <p:cNvPr id="13402" name="Tekstvak 10"/>
          <p:cNvSpPr txBox="1">
            <a:spLocks noChangeArrowheads="1"/>
          </p:cNvSpPr>
          <p:nvPr/>
        </p:nvSpPr>
        <p:spPr bwMode="auto">
          <a:xfrm>
            <a:off x="92202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- € 6.000</a:t>
            </a:r>
            <a:endParaRPr lang="nl-NL"/>
          </a:p>
        </p:txBody>
      </p:sp>
      <p:sp>
        <p:nvSpPr>
          <p:cNvPr id="13403" name="Tekstvak 11"/>
          <p:cNvSpPr txBox="1">
            <a:spLocks noChangeArrowheads="1"/>
          </p:cNvSpPr>
          <p:nvPr/>
        </p:nvSpPr>
        <p:spPr bwMode="auto">
          <a:xfrm>
            <a:off x="4953000" y="5943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€ 6.000</a:t>
            </a:r>
          </a:p>
        </p:txBody>
      </p:sp>
      <p:sp>
        <p:nvSpPr>
          <p:cNvPr id="13404" name="Tekstvak 12"/>
          <p:cNvSpPr txBox="1">
            <a:spLocks noChangeArrowheads="1"/>
          </p:cNvSpPr>
          <p:nvPr/>
        </p:nvSpPr>
        <p:spPr bwMode="auto">
          <a:xfrm>
            <a:off x="1752600" y="5943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Huurkosten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47529" y="11520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32826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476672"/>
            <a:ext cx="9048750" cy="614362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5360" y="4311973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verband tussen de kosten en de daarmee samenhangende kosten.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 ook verwerken op de winst-en-verliesrekening.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159.000,00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25.000,00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424.000,00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424.000,00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383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4384" name="Text Box 125"/>
          <p:cNvSpPr txBox="1">
            <a:spLocks noChangeArrowheads="1"/>
          </p:cNvSpPr>
          <p:nvPr/>
        </p:nvSpPr>
        <p:spPr bwMode="auto">
          <a:xfrm>
            <a:off x="1676400" y="3581400"/>
            <a:ext cx="899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In september hebben 120 klanten </a:t>
            </a:r>
            <a:r>
              <a:rPr lang="nl-NL" sz="2200" dirty="0" err="1"/>
              <a:t>stallingskosten</a:t>
            </a:r>
            <a:r>
              <a:rPr lang="nl-NL" sz="2200" dirty="0"/>
              <a:t> vooruit betaald. </a:t>
            </a:r>
            <a:r>
              <a:rPr lang="nl-NL" sz="2200" dirty="0" err="1"/>
              <a:t>Stallingskosten</a:t>
            </a:r>
            <a:r>
              <a:rPr lang="nl-NL" sz="2200" dirty="0"/>
              <a:t> bedragen € 250 euro per jaar.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6096000" y="4725144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Vooruit ontvangen bedragen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9048328" y="4725144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/>
              <a:t>€ 30.000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18288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Bank</a:t>
            </a:r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48768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/>
              <a:t>€ 30.000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1828800" y="5105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Lucida Handwriting" pitchFamily="66" charset="0"/>
              </a:rPr>
              <a:t>120 x 250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847529" y="11520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5172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159.000,00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 55.000,00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454.000,00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407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5408" name="Text Box 125"/>
          <p:cNvSpPr txBox="1">
            <a:spLocks noChangeArrowheads="1"/>
          </p:cNvSpPr>
          <p:nvPr/>
        </p:nvSpPr>
        <p:spPr bwMode="auto">
          <a:xfrm>
            <a:off x="1676400" y="3581400"/>
            <a:ext cx="899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In september hebben 120 klanten </a:t>
            </a:r>
            <a:r>
              <a:rPr lang="nl-NL" sz="2200" dirty="0" err="1"/>
              <a:t>stallingskosten</a:t>
            </a:r>
            <a:r>
              <a:rPr lang="nl-NL" sz="2200" dirty="0"/>
              <a:t> voor een heel jaar vooruit betaald. </a:t>
            </a:r>
            <a:r>
              <a:rPr lang="nl-NL" sz="2200" dirty="0" err="1"/>
              <a:t>Stallingskosten</a:t>
            </a:r>
            <a:r>
              <a:rPr lang="nl-NL" sz="2200" dirty="0"/>
              <a:t> bedragen € 250 euro per jaar.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51" name="Tekstvak 16"/>
          <p:cNvSpPr txBox="1">
            <a:spLocks noChangeArrowheads="1"/>
          </p:cNvSpPr>
          <p:nvPr/>
        </p:nvSpPr>
        <p:spPr bwMode="auto">
          <a:xfrm>
            <a:off x="6096000" y="4725144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Vooruit ontvangen bedragen</a:t>
            </a:r>
          </a:p>
        </p:txBody>
      </p:sp>
      <p:sp>
        <p:nvSpPr>
          <p:cNvPr id="15452" name="Tekstvak 18"/>
          <p:cNvSpPr txBox="1">
            <a:spLocks noChangeArrowheads="1"/>
          </p:cNvSpPr>
          <p:nvPr/>
        </p:nvSpPr>
        <p:spPr bwMode="auto">
          <a:xfrm>
            <a:off x="9048328" y="4725144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/>
              <a:t>€ 30.000</a:t>
            </a:r>
          </a:p>
        </p:txBody>
      </p:sp>
      <p:sp>
        <p:nvSpPr>
          <p:cNvPr id="15454" name="Tekstvak 20"/>
          <p:cNvSpPr txBox="1">
            <a:spLocks noChangeArrowheads="1"/>
          </p:cNvSpPr>
          <p:nvPr/>
        </p:nvSpPr>
        <p:spPr bwMode="auto">
          <a:xfrm>
            <a:off x="18288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Bank</a:t>
            </a:r>
          </a:p>
        </p:txBody>
      </p:sp>
      <p:sp>
        <p:nvSpPr>
          <p:cNvPr id="15455" name="Tekstvak 21"/>
          <p:cNvSpPr txBox="1">
            <a:spLocks noChangeArrowheads="1"/>
          </p:cNvSpPr>
          <p:nvPr/>
        </p:nvSpPr>
        <p:spPr bwMode="auto">
          <a:xfrm>
            <a:off x="48768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/>
              <a:t>€ 30.000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847529" y="115201"/>
            <a:ext cx="10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38672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159.000,00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    30.000,00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55.000,00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454.000,00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383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4384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Op 30-9 zijn de opbrengsten met betrekking tot de opstal van caravans nog niet geboekt. Er zijn in totaal 360 caravans in september gestald.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096000" y="4725144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Eigen vermogen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61722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Opbrengst  stalling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6172200" y="6324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360 x 250 / 12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9296400" y="594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€ 7.500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91440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/>
              <a:t>€   7.500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6096000" y="5085184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/>
              <a:t>Vooruit ontvangen bedragen</a:t>
            </a:r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9120336" y="5085184"/>
            <a:ext cx="1291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- €   7.500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847529" y="11520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39157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0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166.500,00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55.000,00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454.000,00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407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5408" name="Text Box 125"/>
          <p:cNvSpPr txBox="1">
            <a:spLocks noChangeArrowheads="1"/>
          </p:cNvSpPr>
          <p:nvPr/>
        </p:nvSpPr>
        <p:spPr bwMode="auto">
          <a:xfrm>
            <a:off x="1676400" y="3581400"/>
            <a:ext cx="899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Op 30-9 zijn de opbrengsten met betrekking tot de opstal van caravans nog niet geboekt. Er zijn in totaal 360 caravans in september gestald.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47" name="Tekstvak 9"/>
          <p:cNvSpPr txBox="1">
            <a:spLocks noChangeArrowheads="1"/>
          </p:cNvSpPr>
          <p:nvPr/>
        </p:nvSpPr>
        <p:spPr bwMode="auto">
          <a:xfrm>
            <a:off x="6096000" y="4725144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Eigen vermogen</a:t>
            </a:r>
          </a:p>
        </p:txBody>
      </p:sp>
      <p:sp>
        <p:nvSpPr>
          <p:cNvPr id="15448" name="Tekstvak 13"/>
          <p:cNvSpPr txBox="1">
            <a:spLocks noChangeArrowheads="1"/>
          </p:cNvSpPr>
          <p:nvPr/>
        </p:nvSpPr>
        <p:spPr bwMode="auto">
          <a:xfrm>
            <a:off x="61722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Opbrengst  stalling</a:t>
            </a:r>
          </a:p>
        </p:txBody>
      </p:sp>
      <p:sp>
        <p:nvSpPr>
          <p:cNvPr id="15449" name="Tekstvak 14"/>
          <p:cNvSpPr txBox="1">
            <a:spLocks noChangeArrowheads="1"/>
          </p:cNvSpPr>
          <p:nvPr/>
        </p:nvSpPr>
        <p:spPr bwMode="auto">
          <a:xfrm>
            <a:off x="6172200" y="6324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360 x 250 / 12</a:t>
            </a:r>
          </a:p>
        </p:txBody>
      </p:sp>
      <p:sp>
        <p:nvSpPr>
          <p:cNvPr id="15450" name="Tekstvak 15"/>
          <p:cNvSpPr txBox="1">
            <a:spLocks noChangeArrowheads="1"/>
          </p:cNvSpPr>
          <p:nvPr/>
        </p:nvSpPr>
        <p:spPr bwMode="auto">
          <a:xfrm>
            <a:off x="9296400" y="594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€ 7.500</a:t>
            </a:r>
          </a:p>
        </p:txBody>
      </p:sp>
      <p:sp>
        <p:nvSpPr>
          <p:cNvPr id="15451" name="Tekstvak 16"/>
          <p:cNvSpPr txBox="1">
            <a:spLocks noChangeArrowheads="1"/>
          </p:cNvSpPr>
          <p:nvPr/>
        </p:nvSpPr>
        <p:spPr bwMode="auto">
          <a:xfrm>
            <a:off x="6096000" y="5085184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Vooruit ontvangen bedragen</a:t>
            </a:r>
          </a:p>
        </p:txBody>
      </p:sp>
      <p:sp>
        <p:nvSpPr>
          <p:cNvPr id="15452" name="Tekstvak 18"/>
          <p:cNvSpPr txBox="1">
            <a:spLocks noChangeArrowheads="1"/>
          </p:cNvSpPr>
          <p:nvPr/>
        </p:nvSpPr>
        <p:spPr bwMode="auto">
          <a:xfrm>
            <a:off x="9048328" y="510540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- € 7.500</a:t>
            </a:r>
          </a:p>
        </p:txBody>
      </p:sp>
      <p:sp>
        <p:nvSpPr>
          <p:cNvPr id="15453" name="Tekstvak 19"/>
          <p:cNvSpPr txBox="1">
            <a:spLocks noChangeArrowheads="1"/>
          </p:cNvSpPr>
          <p:nvPr/>
        </p:nvSpPr>
        <p:spPr bwMode="auto">
          <a:xfrm>
            <a:off x="91440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/>
              <a:t>€  7.500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847529" y="11520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24439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166.500,00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750,00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55.000,00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454.000,00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31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6432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rente opbrengst van de 5% Lening u/g over de maand september is nog niet geboekt</a:t>
            </a:r>
            <a:r>
              <a:rPr lang="nl-NL" sz="2200" dirty="0" smtClean="0"/>
              <a:t>. </a:t>
            </a:r>
            <a:endParaRPr lang="nl-NL" sz="2200" dirty="0"/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1722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Eigen vermogen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61722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Rente opbrengst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6172200" y="6324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36.000 x 0,05 / 12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9144000" y="594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  150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91440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  150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1752600" y="43434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36.000 x 0,05 / 2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1775520" y="4725144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/>
              <a:t>Nog te ontvangen bedragen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4727848" y="4725144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  €      150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847529" y="11520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9378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0" grpId="0"/>
      <p:bldP spid="18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166.650,00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  900,00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55.000,00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454.150,00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454.150,00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55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7456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rente opbrengst van de 5% Lening u/g over de maand september is nog niet geboekt. 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95" name="Tekstvak 9"/>
          <p:cNvSpPr txBox="1">
            <a:spLocks noChangeArrowheads="1"/>
          </p:cNvSpPr>
          <p:nvPr/>
        </p:nvSpPr>
        <p:spPr bwMode="auto">
          <a:xfrm>
            <a:off x="61722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Eigen vermogen</a:t>
            </a:r>
          </a:p>
        </p:txBody>
      </p:sp>
      <p:sp>
        <p:nvSpPr>
          <p:cNvPr id="17496" name="Tekstvak 13"/>
          <p:cNvSpPr txBox="1">
            <a:spLocks noChangeArrowheads="1"/>
          </p:cNvSpPr>
          <p:nvPr/>
        </p:nvSpPr>
        <p:spPr bwMode="auto">
          <a:xfrm>
            <a:off x="61722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Rente opbrengst</a:t>
            </a:r>
          </a:p>
        </p:txBody>
      </p:sp>
      <p:sp>
        <p:nvSpPr>
          <p:cNvPr id="17497" name="Tekstvak 14"/>
          <p:cNvSpPr txBox="1">
            <a:spLocks noChangeArrowheads="1"/>
          </p:cNvSpPr>
          <p:nvPr/>
        </p:nvSpPr>
        <p:spPr bwMode="auto">
          <a:xfrm>
            <a:off x="6172200" y="6324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36.000 x 0,05 / 12</a:t>
            </a:r>
          </a:p>
        </p:txBody>
      </p:sp>
      <p:sp>
        <p:nvSpPr>
          <p:cNvPr id="17498" name="Tekstvak 15"/>
          <p:cNvSpPr txBox="1">
            <a:spLocks noChangeArrowheads="1"/>
          </p:cNvSpPr>
          <p:nvPr/>
        </p:nvSpPr>
        <p:spPr bwMode="auto">
          <a:xfrm>
            <a:off x="9144000" y="594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  150</a:t>
            </a:r>
          </a:p>
        </p:txBody>
      </p:sp>
      <p:sp>
        <p:nvSpPr>
          <p:cNvPr id="17499" name="Tekstvak 19"/>
          <p:cNvSpPr txBox="1">
            <a:spLocks noChangeArrowheads="1"/>
          </p:cNvSpPr>
          <p:nvPr/>
        </p:nvSpPr>
        <p:spPr bwMode="auto">
          <a:xfrm>
            <a:off x="9144000" y="4724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  150</a:t>
            </a:r>
          </a:p>
        </p:txBody>
      </p:sp>
      <p:sp>
        <p:nvSpPr>
          <p:cNvPr id="17502" name="Tekstvak 17"/>
          <p:cNvSpPr txBox="1">
            <a:spLocks noChangeArrowheads="1"/>
          </p:cNvSpPr>
          <p:nvPr/>
        </p:nvSpPr>
        <p:spPr bwMode="auto">
          <a:xfrm>
            <a:off x="1752600" y="43434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36.000 x 0,05 / 2</a:t>
            </a:r>
          </a:p>
        </p:txBody>
      </p:sp>
      <p:sp>
        <p:nvSpPr>
          <p:cNvPr id="17503" name="Tekstvak 22"/>
          <p:cNvSpPr txBox="1">
            <a:spLocks noChangeArrowheads="1"/>
          </p:cNvSpPr>
          <p:nvPr/>
        </p:nvSpPr>
        <p:spPr bwMode="auto">
          <a:xfrm>
            <a:off x="1756048" y="4725144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Nog te ontvangen bedragen</a:t>
            </a:r>
          </a:p>
        </p:txBody>
      </p:sp>
      <p:sp>
        <p:nvSpPr>
          <p:cNvPr id="17504" name="Tekstvak 23"/>
          <p:cNvSpPr txBox="1">
            <a:spLocks noChangeArrowheads="1"/>
          </p:cNvSpPr>
          <p:nvPr/>
        </p:nvSpPr>
        <p:spPr bwMode="auto">
          <a:xfrm>
            <a:off x="4727848" y="4725144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  €      150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847529" y="115201"/>
            <a:ext cx="100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31306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166.500,00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900,00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55.000,00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31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6432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halfjaarlijkse rente op de 5% geldlening u/g is op 28-9 ontvangen.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17526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err="1"/>
              <a:t>ING-groep</a:t>
            </a:r>
            <a:endParaRPr lang="nl-NL" dirty="0"/>
          </a:p>
        </p:txBody>
      </p:sp>
      <p:sp>
        <p:nvSpPr>
          <p:cNvPr id="22" name="Tekstvak 21"/>
          <p:cNvSpPr txBox="1">
            <a:spLocks noChangeArrowheads="1"/>
          </p:cNvSpPr>
          <p:nvPr/>
        </p:nvSpPr>
        <p:spPr bwMode="auto">
          <a:xfrm>
            <a:off x="48768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 </a:t>
            </a:r>
            <a:r>
              <a:rPr lang="nl-NL"/>
              <a:t>€      900</a:t>
            </a: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1752600" y="43434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36.000 x 0,05 / 2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1752600" y="5105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/>
              <a:t>Nog te ontvangen bedragen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4724400" y="5105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-  €      900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847529" y="115201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1627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8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166.650,00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           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 55.900,00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55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7456" name="Text Box 125"/>
          <p:cNvSpPr txBox="1">
            <a:spLocks noChangeArrowheads="1"/>
          </p:cNvSpPr>
          <p:nvPr/>
        </p:nvSpPr>
        <p:spPr bwMode="auto">
          <a:xfrm>
            <a:off x="1676400" y="3581401"/>
            <a:ext cx="899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halfjaarlijkse rente op de 5% geldlening u/g is op 28-9 ontvangen.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00" name="Tekstvak 20"/>
          <p:cNvSpPr txBox="1">
            <a:spLocks noChangeArrowheads="1"/>
          </p:cNvSpPr>
          <p:nvPr/>
        </p:nvSpPr>
        <p:spPr bwMode="auto">
          <a:xfrm>
            <a:off x="17526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 err="1"/>
              <a:t>ING-groep</a:t>
            </a:r>
            <a:endParaRPr lang="nl-NL" dirty="0"/>
          </a:p>
        </p:txBody>
      </p:sp>
      <p:sp>
        <p:nvSpPr>
          <p:cNvPr id="17501" name="Tekstvak 21"/>
          <p:cNvSpPr txBox="1">
            <a:spLocks noChangeArrowheads="1"/>
          </p:cNvSpPr>
          <p:nvPr/>
        </p:nvSpPr>
        <p:spPr bwMode="auto">
          <a:xfrm>
            <a:off x="48768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 </a:t>
            </a:r>
            <a:r>
              <a:rPr lang="nl-NL"/>
              <a:t>€      900</a:t>
            </a:r>
          </a:p>
        </p:txBody>
      </p:sp>
      <p:sp>
        <p:nvSpPr>
          <p:cNvPr id="17502" name="Tekstvak 17"/>
          <p:cNvSpPr txBox="1">
            <a:spLocks noChangeArrowheads="1"/>
          </p:cNvSpPr>
          <p:nvPr/>
        </p:nvSpPr>
        <p:spPr bwMode="auto">
          <a:xfrm>
            <a:off x="1752600" y="43434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36.000 x 0,05 / 2</a:t>
            </a:r>
          </a:p>
        </p:txBody>
      </p:sp>
      <p:sp>
        <p:nvSpPr>
          <p:cNvPr id="17503" name="Tekstvak 22"/>
          <p:cNvSpPr txBox="1">
            <a:spLocks noChangeArrowheads="1"/>
          </p:cNvSpPr>
          <p:nvPr/>
        </p:nvSpPr>
        <p:spPr bwMode="auto">
          <a:xfrm>
            <a:off x="1752600" y="5105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Nog te ontvangen bedragen</a:t>
            </a:r>
          </a:p>
        </p:txBody>
      </p:sp>
      <p:sp>
        <p:nvSpPr>
          <p:cNvPr id="17504" name="Tekstvak 23"/>
          <p:cNvSpPr txBox="1">
            <a:spLocks noChangeArrowheads="1"/>
          </p:cNvSpPr>
          <p:nvPr/>
        </p:nvSpPr>
        <p:spPr bwMode="auto">
          <a:xfrm>
            <a:off x="4724400" y="5105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-  €      900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847529" y="115201"/>
            <a:ext cx="93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843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166.650,00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9.600,00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55.900,00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479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8480" name="Text Box 125"/>
          <p:cNvSpPr txBox="1">
            <a:spLocks noChangeArrowheads="1"/>
          </p:cNvSpPr>
          <p:nvPr/>
        </p:nvSpPr>
        <p:spPr bwMode="auto">
          <a:xfrm>
            <a:off x="1676400" y="3581400"/>
            <a:ext cx="899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 dirty="0"/>
              <a:t>De rentekosten op de 6% hypothecaire lening moet nog in de boekhouding worden verwerkt. Rente wordt in december betaald.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61722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Eigen vermogen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18288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Rente kosten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828800" y="6324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240.000 x 0,06 / 12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4876800" y="594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1.200</a:t>
            </a: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9144000" y="5105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1.200</a:t>
            </a:r>
          </a:p>
        </p:txBody>
      </p:sp>
      <p:sp>
        <p:nvSpPr>
          <p:cNvPr id="23" name="Tekstvak 22"/>
          <p:cNvSpPr txBox="1">
            <a:spLocks noChangeArrowheads="1"/>
          </p:cNvSpPr>
          <p:nvPr/>
        </p:nvSpPr>
        <p:spPr bwMode="auto">
          <a:xfrm>
            <a:off x="6172200" y="5105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Nog te betalen bedragen</a:t>
            </a: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89916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-  €   1.200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847529" y="115201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6/6</a:t>
            </a:r>
          </a:p>
        </p:txBody>
      </p:sp>
    </p:spTree>
    <p:extLst>
      <p:ext uri="{BB962C8B-B14F-4D97-AF65-F5344CB8AC3E}">
        <p14:creationId xmlns:p14="http://schemas.microsoft.com/office/powerpoint/2010/main" val="25634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0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3" name="Group 123"/>
          <p:cNvGraphicFramePr>
            <a:graphicFrameLocks noGrp="1"/>
          </p:cNvGraphicFramePr>
          <p:nvPr>
            <p:ph/>
          </p:nvPr>
        </p:nvGraphicFramePr>
        <p:xfrm>
          <a:off x="1828800" y="152401"/>
          <a:ext cx="8610600" cy="310874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Balans per 30 september 2011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Gebouw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280.000,00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Eigen vermogen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165.450,00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Inventaris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6% Hypothecaire lening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240.000,00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Lening u/g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  36.000,00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Crediteuren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  15.400,00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</a:t>
                      </a: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ontvangen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Nog te betalen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10.800,00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betaalde bedragen</a:t>
                      </a: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42.000,00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Vooruit ontvangen bedragen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22.500,00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ING-groep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115.900,00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Kas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10.250,00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€ 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€   454.150,00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03" name="Text Box 124"/>
          <p:cNvSpPr txBox="1">
            <a:spLocks noChangeArrowheads="1"/>
          </p:cNvSpPr>
          <p:nvPr/>
        </p:nvSpPr>
        <p:spPr bwMode="auto">
          <a:xfrm>
            <a:off x="1981200" y="3276600"/>
            <a:ext cx="579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>
                <a:solidFill>
                  <a:srgbClr val="FF0000"/>
                </a:solidFill>
              </a:rPr>
              <a:t>Welke balansposten veranderen op de balans?</a:t>
            </a:r>
          </a:p>
        </p:txBody>
      </p:sp>
      <p:sp>
        <p:nvSpPr>
          <p:cNvPr id="19504" name="Text Box 125"/>
          <p:cNvSpPr txBox="1">
            <a:spLocks noChangeArrowheads="1"/>
          </p:cNvSpPr>
          <p:nvPr/>
        </p:nvSpPr>
        <p:spPr bwMode="auto">
          <a:xfrm>
            <a:off x="1676400" y="3581400"/>
            <a:ext cx="8991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200"/>
              <a:t>De rentekosten op de 6% hypothecaire lening moet nog in de boekhouding worden verwerkt.</a:t>
            </a:r>
          </a:p>
        </p:txBody>
      </p:sp>
      <p:graphicFrame>
        <p:nvGraphicFramePr>
          <p:cNvPr id="56" name="Tabel 55"/>
          <p:cNvGraphicFramePr>
            <a:graphicFrameLocks noGrp="1"/>
          </p:cNvGraphicFramePr>
          <p:nvPr/>
        </p:nvGraphicFramePr>
        <p:xfrm>
          <a:off x="1752600" y="43434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Balansmutatie</a:t>
                      </a:r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1752600" y="5562600"/>
          <a:ext cx="8686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 gridSpan="4"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bg1"/>
                          </a:solidFill>
                        </a:rPr>
                        <a:t>Mutatie winst- en </a:t>
                      </a:r>
                      <a:r>
                        <a:rPr lang="nl-NL" sz="1800" dirty="0" err="1" smtClean="0">
                          <a:solidFill>
                            <a:schemeClr val="bg1"/>
                          </a:solidFill>
                        </a:rPr>
                        <a:t>verliesrekening</a:t>
                      </a:r>
                      <a:r>
                        <a:rPr lang="nl-NL" sz="1800" dirty="0" err="1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733" marB="45733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43" name="Tekstvak 9"/>
          <p:cNvSpPr txBox="1">
            <a:spLocks noChangeArrowheads="1"/>
          </p:cNvSpPr>
          <p:nvPr/>
        </p:nvSpPr>
        <p:spPr bwMode="auto">
          <a:xfrm>
            <a:off x="6172200" y="47244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Eigen vermogen</a:t>
            </a:r>
          </a:p>
        </p:txBody>
      </p:sp>
      <p:sp>
        <p:nvSpPr>
          <p:cNvPr id="19544" name="Tekstvak 13"/>
          <p:cNvSpPr txBox="1">
            <a:spLocks noChangeArrowheads="1"/>
          </p:cNvSpPr>
          <p:nvPr/>
        </p:nvSpPr>
        <p:spPr bwMode="auto">
          <a:xfrm>
            <a:off x="1828800" y="59436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Rente kosten</a:t>
            </a:r>
          </a:p>
        </p:txBody>
      </p:sp>
      <p:sp>
        <p:nvSpPr>
          <p:cNvPr id="19545" name="Tekstvak 14"/>
          <p:cNvSpPr txBox="1">
            <a:spLocks noChangeArrowheads="1"/>
          </p:cNvSpPr>
          <p:nvPr/>
        </p:nvSpPr>
        <p:spPr bwMode="auto">
          <a:xfrm>
            <a:off x="1828800" y="63246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Lucida Handwriting" pitchFamily="66" charset="0"/>
              </a:rPr>
              <a:t>240.000 x 0,06 / 12</a:t>
            </a:r>
          </a:p>
        </p:txBody>
      </p:sp>
      <p:sp>
        <p:nvSpPr>
          <p:cNvPr id="19546" name="Tekstvak 15"/>
          <p:cNvSpPr txBox="1">
            <a:spLocks noChangeArrowheads="1"/>
          </p:cNvSpPr>
          <p:nvPr/>
        </p:nvSpPr>
        <p:spPr bwMode="auto">
          <a:xfrm>
            <a:off x="4876800" y="594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1.200</a:t>
            </a:r>
          </a:p>
        </p:txBody>
      </p:sp>
      <p:sp>
        <p:nvSpPr>
          <p:cNvPr id="19547" name="Tekstvak 19"/>
          <p:cNvSpPr txBox="1">
            <a:spLocks noChangeArrowheads="1"/>
          </p:cNvSpPr>
          <p:nvPr/>
        </p:nvSpPr>
        <p:spPr bwMode="auto">
          <a:xfrm>
            <a:off x="9144000" y="5105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</a:t>
            </a:r>
            <a:r>
              <a:rPr lang="nl-NL"/>
              <a:t>€    1.200</a:t>
            </a:r>
          </a:p>
        </p:txBody>
      </p:sp>
      <p:sp>
        <p:nvSpPr>
          <p:cNvPr id="19548" name="Tekstvak 22"/>
          <p:cNvSpPr txBox="1">
            <a:spLocks noChangeArrowheads="1"/>
          </p:cNvSpPr>
          <p:nvPr/>
        </p:nvSpPr>
        <p:spPr bwMode="auto">
          <a:xfrm>
            <a:off x="6172200" y="5105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Nog te betalen bedragen</a:t>
            </a:r>
          </a:p>
        </p:txBody>
      </p:sp>
      <p:sp>
        <p:nvSpPr>
          <p:cNvPr id="19549" name="Tekstvak 23"/>
          <p:cNvSpPr txBox="1">
            <a:spLocks noChangeArrowheads="1"/>
          </p:cNvSpPr>
          <p:nvPr/>
        </p:nvSpPr>
        <p:spPr bwMode="auto">
          <a:xfrm>
            <a:off x="8991600" y="4724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 -  €   1.200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847529" y="115201"/>
            <a:ext cx="86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6/6</a:t>
            </a:r>
          </a:p>
        </p:txBody>
      </p:sp>
    </p:spTree>
    <p:extLst>
      <p:ext uri="{BB962C8B-B14F-4D97-AF65-F5344CB8AC3E}">
        <p14:creationId xmlns:p14="http://schemas.microsoft.com/office/powerpoint/2010/main" val="23394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79376" y="404664"/>
            <a:ext cx="1101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Accrual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-accounting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gevolgen van transacties (financiële feiten) worden verwerkt in het boekjaar waarin zij zich voordoen en niet wanneer de daarmee samenhangende uitgaven worden gedaan of de liquide middelen worden ontvangen.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060848"/>
            <a:ext cx="8496944" cy="44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0"/>
            <a:ext cx="10289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548680"/>
            <a:ext cx="11233248" cy="401718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9356" y="5445224"/>
            <a:ext cx="1159328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/>
              <a:t>Aan het einde van deze les kun je: </a:t>
            </a:r>
          </a:p>
          <a:p>
            <a:pPr marL="274638" indent="-274638">
              <a:buFontTx/>
              <a:buChar char="-"/>
            </a:pPr>
            <a:r>
              <a:rPr lang="nl-NL" sz="2400" dirty="0" smtClean="0"/>
              <a:t>Onderscheid maken tussen kosten en uitgaven.</a:t>
            </a:r>
          </a:p>
          <a:p>
            <a:pPr marL="274638" indent="-274638">
              <a:buFontTx/>
              <a:buChar char="-"/>
            </a:pPr>
            <a:r>
              <a:rPr lang="nl-NL" sz="2400" dirty="0" smtClean="0"/>
              <a:t>Kosten en uitgaven verwerken op de winst-en-verliesrekening en de balans.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411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2"/>
          <p:cNvSpPr txBox="1">
            <a:spLocks noChangeArrowheads="1"/>
          </p:cNvSpPr>
          <p:nvPr/>
        </p:nvSpPr>
        <p:spPr bwMode="auto">
          <a:xfrm>
            <a:off x="2133600" y="1828801"/>
            <a:ext cx="82828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b="1" dirty="0"/>
              <a:t>Kosten</a:t>
            </a:r>
          </a:p>
          <a:p>
            <a:r>
              <a:rPr lang="nl-NL" sz="2800" dirty="0"/>
              <a:t>Alle op geld gewaardeerde offers die gebracht zijn bij de productie. </a:t>
            </a:r>
            <a:r>
              <a:rPr lang="nl-NL" sz="2800" dirty="0">
                <a:sym typeface="Wingdings" pitchFamily="2" charset="2"/>
              </a:rPr>
              <a:t> mutatie op de W&amp;</a:t>
            </a:r>
            <a:r>
              <a:rPr lang="nl-NL" sz="2800" dirty="0" err="1">
                <a:sym typeface="Wingdings" pitchFamily="2" charset="2"/>
              </a:rPr>
              <a:t>V-rekening</a:t>
            </a:r>
            <a:endParaRPr lang="nl-NL" sz="2800" dirty="0"/>
          </a:p>
          <a:p>
            <a:endParaRPr lang="nl-NL" sz="1400" dirty="0"/>
          </a:p>
          <a:p>
            <a:r>
              <a:rPr lang="nl-NL" sz="2800" b="1" dirty="0"/>
              <a:t>Uitgaven</a:t>
            </a:r>
          </a:p>
          <a:p>
            <a:r>
              <a:rPr lang="nl-NL" sz="2800" dirty="0"/>
              <a:t>Bedrag dat men uitgeeft.  </a:t>
            </a:r>
            <a:r>
              <a:rPr lang="nl-NL" sz="2800" dirty="0">
                <a:sym typeface="Wingdings" pitchFamily="2" charset="2"/>
              </a:rPr>
              <a:t> mutatie op de balans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1524001" y="0"/>
            <a:ext cx="9144001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Wat is het verschil tussen </a:t>
            </a:r>
            <a:r>
              <a:rPr lang="nl-NL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kosten </a:t>
            </a:r>
            <a:r>
              <a:rPr lang="nl-NL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</a:t>
            </a:r>
            <a:r>
              <a:rPr lang="nl-NL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uitgaven?</a:t>
            </a:r>
          </a:p>
        </p:txBody>
      </p:sp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1752600" y="4297364"/>
            <a:ext cx="7900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u="sng"/>
              <a:t>Wel kosten maar geen uitgaven:</a:t>
            </a:r>
            <a:endParaRPr lang="nl-NL" sz="2800" b="1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1676400" y="5200651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 u="sng"/>
              <a:t>Wel uitgaven maar geen kosten: </a:t>
            </a:r>
          </a:p>
        </p:txBody>
      </p: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1828800" y="4705351"/>
            <a:ext cx="297639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Afschrijvingskosten</a:t>
            </a:r>
          </a:p>
          <a:p>
            <a:endParaRPr lang="nl-NL"/>
          </a:p>
        </p:txBody>
      </p:sp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838326" y="5573714"/>
            <a:ext cx="630576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Aanschaf van een machine met eigen geld</a:t>
            </a:r>
          </a:p>
          <a:p>
            <a:endParaRPr lang="nl-NL"/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1828800" y="5973763"/>
            <a:ext cx="4304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Aflossing van een geldlening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7142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057400" y="5334001"/>
          <a:ext cx="8001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057400" y="3048001"/>
            <a:ext cx="6858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500"/>
              <a:t>HU</a:t>
            </a:r>
          </a:p>
          <a:p>
            <a:pPr algn="ctr"/>
            <a:r>
              <a:rPr lang="nl-NL" sz="3500"/>
              <a:t>U</a:t>
            </a:r>
          </a:p>
          <a:p>
            <a:pPr algn="ctr"/>
            <a:r>
              <a:rPr lang="nl-NL" sz="3500"/>
              <a:t>R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9372600" y="2514601"/>
            <a:ext cx="685800" cy="278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500"/>
              <a:t>R</a:t>
            </a:r>
          </a:p>
          <a:p>
            <a:pPr algn="ctr"/>
            <a:r>
              <a:rPr lang="nl-NL" sz="3500"/>
              <a:t>E</a:t>
            </a:r>
          </a:p>
          <a:p>
            <a:pPr algn="ctr"/>
            <a:r>
              <a:rPr lang="nl-NL" sz="3500"/>
              <a:t>N</a:t>
            </a:r>
          </a:p>
          <a:p>
            <a:pPr algn="ctr"/>
            <a:r>
              <a:rPr lang="nl-NL" sz="3500"/>
              <a:t>T</a:t>
            </a:r>
          </a:p>
          <a:p>
            <a:pPr algn="ctr"/>
            <a:r>
              <a:rPr lang="nl-NL" sz="3500"/>
              <a:t>E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524000" y="1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600"/>
              <a:t>Stel: </a:t>
            </a:r>
          </a:p>
          <a:p>
            <a:r>
              <a:rPr lang="nl-NL" sz="2600"/>
              <a:t>Huur ( € 2.400,--) wordt voor een heel jaar voorruit betaald.</a:t>
            </a:r>
          </a:p>
          <a:p>
            <a:r>
              <a:rPr lang="nl-NL" sz="2600"/>
              <a:t>Rente (€ 3.600,--) wordt jaarlijks achteraf betaald.</a:t>
            </a:r>
          </a:p>
          <a:p>
            <a:r>
              <a:rPr lang="nl-NL" sz="2600"/>
              <a:t>In het kader van de permanentie wordt er elke maand een balans en een W&amp;V-rekening opgesteld.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413656" y="5748506"/>
            <a:ext cx="11593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 err="1" smtClean="0"/>
              <a:t>Accrual</a:t>
            </a:r>
            <a:r>
              <a:rPr lang="nl-NL" sz="2400" dirty="0" smtClean="0"/>
              <a:t>-accounting: 	1. Het gelijkmatig verdelen van de kosten en opbrengsten over de tijd.</a:t>
            </a:r>
            <a:br>
              <a:rPr lang="nl-NL" sz="2400" dirty="0" smtClean="0"/>
            </a:br>
            <a:r>
              <a:rPr lang="nl-NL" sz="2400" dirty="0" smtClean="0"/>
              <a:t> 						2. Verwerken van gevolgen van transacties in periode waarin ze zich</a:t>
            </a:r>
            <a:br>
              <a:rPr lang="nl-NL" sz="2400" dirty="0" smtClean="0"/>
            </a:br>
            <a:r>
              <a:rPr lang="nl-NL" sz="2400" dirty="0" smtClean="0"/>
              <a:t> 						     voordoen.</a:t>
            </a:r>
            <a:endParaRPr lang="nl-NL" sz="2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2743200" y="4572000"/>
            <a:ext cx="6096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rot="10800000">
            <a:off x="9144000" y="3200400"/>
            <a:ext cx="2286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352800" y="3962400"/>
            <a:ext cx="5715000" cy="124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500" b="1"/>
              <a:t>Uitstelpost</a:t>
            </a:r>
            <a:r>
              <a:rPr lang="nl-NL" sz="2500"/>
              <a:t>: Bedrag word wel vooraf betaald (uitgaven) maar pas later op de W&amp;V rekening gezet. (kosten)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2819400" y="2286000"/>
            <a:ext cx="6324600" cy="124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500" b="1"/>
              <a:t>Anticipatiepost</a:t>
            </a:r>
            <a:r>
              <a:rPr lang="nl-NL" sz="2500"/>
              <a:t>: Bedrag word welliswaar achteraf betaald (Uitgaven) maar al eerder op de W&amp;V rekening gezet. (kosten)</a:t>
            </a:r>
          </a:p>
        </p:txBody>
      </p:sp>
    </p:spTree>
    <p:extLst>
      <p:ext uri="{BB962C8B-B14F-4D97-AF65-F5344CB8AC3E}">
        <p14:creationId xmlns:p14="http://schemas.microsoft.com/office/powerpoint/2010/main" val="33439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057400" y="5334001"/>
          <a:ext cx="8001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74" name="Tekstvak 6"/>
          <p:cNvSpPr txBox="1">
            <a:spLocks noChangeArrowheads="1"/>
          </p:cNvSpPr>
          <p:nvPr/>
        </p:nvSpPr>
        <p:spPr bwMode="auto">
          <a:xfrm>
            <a:off x="2057400" y="2209801"/>
            <a:ext cx="6858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500"/>
              <a:t>HU</a:t>
            </a:r>
          </a:p>
          <a:p>
            <a:pPr algn="ctr"/>
            <a:r>
              <a:rPr lang="nl-NL" sz="3500"/>
              <a:t>U</a:t>
            </a:r>
          </a:p>
          <a:p>
            <a:pPr algn="ctr"/>
            <a:r>
              <a:rPr lang="nl-NL" sz="3500"/>
              <a:t>R</a:t>
            </a:r>
          </a:p>
        </p:txBody>
      </p:sp>
      <p:sp>
        <p:nvSpPr>
          <p:cNvPr id="6175" name="Tekstvak 7"/>
          <p:cNvSpPr txBox="1">
            <a:spLocks noChangeArrowheads="1"/>
          </p:cNvSpPr>
          <p:nvPr/>
        </p:nvSpPr>
        <p:spPr bwMode="auto">
          <a:xfrm>
            <a:off x="9372600" y="1676401"/>
            <a:ext cx="685800" cy="278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500"/>
              <a:t>R</a:t>
            </a:r>
          </a:p>
          <a:p>
            <a:pPr algn="ctr"/>
            <a:r>
              <a:rPr lang="nl-NL" sz="3500"/>
              <a:t>E</a:t>
            </a:r>
          </a:p>
          <a:p>
            <a:pPr algn="ctr"/>
            <a:r>
              <a:rPr lang="nl-NL" sz="3500"/>
              <a:t>N</a:t>
            </a:r>
          </a:p>
          <a:p>
            <a:pPr algn="ctr"/>
            <a:r>
              <a:rPr lang="nl-NL" sz="3500"/>
              <a:t>T</a:t>
            </a:r>
          </a:p>
          <a:p>
            <a:pPr algn="ctr"/>
            <a:r>
              <a:rPr lang="nl-NL" sz="3500"/>
              <a:t>E</a:t>
            </a:r>
          </a:p>
        </p:txBody>
      </p:sp>
      <p:sp>
        <p:nvSpPr>
          <p:cNvPr id="6176" name="Tekstvak 8"/>
          <p:cNvSpPr txBox="1">
            <a:spLocks noChangeArrowheads="1"/>
          </p:cNvSpPr>
          <p:nvPr/>
        </p:nvSpPr>
        <p:spPr bwMode="auto">
          <a:xfrm>
            <a:off x="1524000" y="1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600"/>
              <a:t>Stel: </a:t>
            </a:r>
          </a:p>
          <a:p>
            <a:r>
              <a:rPr lang="nl-NL" sz="2600"/>
              <a:t>Huur ( € 2.400,--) wordt voor een heel jaar voorruit betaald.</a:t>
            </a:r>
          </a:p>
          <a:p>
            <a:r>
              <a:rPr lang="nl-NL" sz="2600"/>
              <a:t>Rente (€ 3.600,--) wordt jaarlijks achteraf betaald.</a:t>
            </a:r>
          </a:p>
          <a:p>
            <a:r>
              <a:rPr lang="nl-NL" sz="2600"/>
              <a:t>In het kader van de permanentie wordt er elke maand een balans en een W&amp;V-rekening opgesteld.</a:t>
            </a:r>
          </a:p>
        </p:txBody>
      </p:sp>
      <p:sp>
        <p:nvSpPr>
          <p:cNvPr id="6177" name="Tekstvak 9"/>
          <p:cNvSpPr txBox="1">
            <a:spLocks noChangeArrowheads="1"/>
          </p:cNvSpPr>
          <p:nvPr/>
        </p:nvSpPr>
        <p:spPr bwMode="auto">
          <a:xfrm>
            <a:off x="1524000" y="6488113"/>
            <a:ext cx="85770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100"/>
              <a:t>Permanentie: het voortdurend inzicht willen hebben in de financiële situatie.</a:t>
            </a:r>
          </a:p>
        </p:txBody>
      </p:sp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2057400" y="4953001"/>
          <a:ext cx="8001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2057400" y="4495801"/>
          <a:ext cx="8001000" cy="44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nl-NL" sz="13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34" name="Tekstvak 18"/>
          <p:cNvSpPr txBox="1">
            <a:spLocks noChangeArrowheads="1"/>
          </p:cNvSpPr>
          <p:nvPr/>
        </p:nvSpPr>
        <p:spPr bwMode="auto">
          <a:xfrm>
            <a:off x="1905000" y="45720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 Rente</a:t>
            </a:r>
          </a:p>
        </p:txBody>
      </p:sp>
      <p:sp>
        <p:nvSpPr>
          <p:cNvPr id="6235" name="Tekstvak 19"/>
          <p:cNvSpPr txBox="1">
            <a:spLocks noChangeArrowheads="1"/>
          </p:cNvSpPr>
          <p:nvPr/>
        </p:nvSpPr>
        <p:spPr bwMode="auto">
          <a:xfrm>
            <a:off x="26670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6" name="Tekstvak 20"/>
          <p:cNvSpPr txBox="1">
            <a:spLocks noChangeArrowheads="1"/>
          </p:cNvSpPr>
          <p:nvPr/>
        </p:nvSpPr>
        <p:spPr bwMode="auto">
          <a:xfrm>
            <a:off x="33528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7" name="Tekstvak 21"/>
          <p:cNvSpPr txBox="1">
            <a:spLocks noChangeArrowheads="1"/>
          </p:cNvSpPr>
          <p:nvPr/>
        </p:nvSpPr>
        <p:spPr bwMode="auto">
          <a:xfrm>
            <a:off x="40386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8" name="Tekstvak 22"/>
          <p:cNvSpPr txBox="1">
            <a:spLocks noChangeArrowheads="1"/>
          </p:cNvSpPr>
          <p:nvPr/>
        </p:nvSpPr>
        <p:spPr bwMode="auto">
          <a:xfrm>
            <a:off x="46482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9" name="Tekstvak 23"/>
          <p:cNvSpPr txBox="1">
            <a:spLocks noChangeArrowheads="1"/>
          </p:cNvSpPr>
          <p:nvPr/>
        </p:nvSpPr>
        <p:spPr bwMode="auto">
          <a:xfrm>
            <a:off x="53340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0" name="Tekstvak 24"/>
          <p:cNvSpPr txBox="1">
            <a:spLocks noChangeArrowheads="1"/>
          </p:cNvSpPr>
          <p:nvPr/>
        </p:nvSpPr>
        <p:spPr bwMode="auto">
          <a:xfrm>
            <a:off x="60198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1" name="Tekstvak 25"/>
          <p:cNvSpPr txBox="1">
            <a:spLocks noChangeArrowheads="1"/>
          </p:cNvSpPr>
          <p:nvPr/>
        </p:nvSpPr>
        <p:spPr bwMode="auto">
          <a:xfrm>
            <a:off x="66294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2" name="Tekstvak 26"/>
          <p:cNvSpPr txBox="1">
            <a:spLocks noChangeArrowheads="1"/>
          </p:cNvSpPr>
          <p:nvPr/>
        </p:nvSpPr>
        <p:spPr bwMode="auto">
          <a:xfrm>
            <a:off x="73152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3" name="Tekstvak 27"/>
          <p:cNvSpPr txBox="1">
            <a:spLocks noChangeArrowheads="1"/>
          </p:cNvSpPr>
          <p:nvPr/>
        </p:nvSpPr>
        <p:spPr bwMode="auto">
          <a:xfrm>
            <a:off x="80010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4" name="Tekstvak 28"/>
          <p:cNvSpPr txBox="1">
            <a:spLocks noChangeArrowheads="1"/>
          </p:cNvSpPr>
          <p:nvPr/>
        </p:nvSpPr>
        <p:spPr bwMode="auto">
          <a:xfrm>
            <a:off x="86868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5" name="Tekstvak 29"/>
          <p:cNvSpPr txBox="1">
            <a:spLocks noChangeArrowheads="1"/>
          </p:cNvSpPr>
          <p:nvPr/>
        </p:nvSpPr>
        <p:spPr bwMode="auto">
          <a:xfrm>
            <a:off x="9296400" y="4572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 Rente</a:t>
            </a:r>
          </a:p>
        </p:txBody>
      </p:sp>
      <p:grpSp>
        <p:nvGrpSpPr>
          <p:cNvPr id="2" name="Groep 42"/>
          <p:cNvGrpSpPr>
            <a:grpSpLocks/>
          </p:cNvGrpSpPr>
          <p:nvPr/>
        </p:nvGrpSpPr>
        <p:grpSpPr bwMode="auto">
          <a:xfrm>
            <a:off x="1828800" y="4495800"/>
            <a:ext cx="457200" cy="1601788"/>
            <a:chOff x="304800" y="4495800"/>
            <a:chExt cx="457200" cy="1601788"/>
          </a:xfrm>
        </p:grpSpPr>
        <p:sp>
          <p:nvSpPr>
            <p:cNvPr id="33" name="Linkeraccolade 32"/>
            <p:cNvSpPr/>
            <p:nvPr/>
          </p:nvSpPr>
          <p:spPr>
            <a:xfrm>
              <a:off x="304800" y="4495800"/>
              <a:ext cx="198438" cy="838200"/>
            </a:xfrm>
            <a:prstGeom prst="leftBrac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cxnSp>
          <p:nvCxnSpPr>
            <p:cNvPr id="38" name="Rechte verbindingslijn 37"/>
            <p:cNvCxnSpPr>
              <a:stCxn id="33" idx="1"/>
            </p:cNvCxnSpPr>
            <p:nvPr/>
          </p:nvCxnSpPr>
          <p:spPr>
            <a:xfrm rot="10800000" flipV="1">
              <a:off x="304800" y="4914900"/>
              <a:ext cx="0" cy="118110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>
              <a:off x="304800" y="6096000"/>
              <a:ext cx="457200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2362201" y="5867400"/>
            <a:ext cx="725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Maandelijkse kosten (huur € 200 en rente € 300)</a:t>
            </a:r>
          </a:p>
        </p:txBody>
      </p:sp>
      <p:cxnSp>
        <p:nvCxnSpPr>
          <p:cNvPr id="45" name="Rechte verbindingslijn met pijl 44"/>
          <p:cNvCxnSpPr/>
          <p:nvPr/>
        </p:nvCxnSpPr>
        <p:spPr>
          <a:xfrm>
            <a:off x="2743200" y="2895600"/>
            <a:ext cx="5334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3276600" y="2667000"/>
            <a:ext cx="2730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Uitgave in januari</a:t>
            </a:r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5334001" y="2057400"/>
            <a:ext cx="3191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Uitgave in december</a:t>
            </a:r>
          </a:p>
        </p:txBody>
      </p:sp>
      <p:cxnSp>
        <p:nvCxnSpPr>
          <p:cNvPr id="48" name="Rechte verbindingslijn met pijl 47"/>
          <p:cNvCxnSpPr/>
          <p:nvPr/>
        </p:nvCxnSpPr>
        <p:spPr>
          <a:xfrm rot="10800000">
            <a:off x="8839200" y="2286000"/>
            <a:ext cx="5334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057400" y="5334001"/>
          <a:ext cx="8001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74" name="Tekstvak 6"/>
          <p:cNvSpPr txBox="1">
            <a:spLocks noChangeArrowheads="1"/>
          </p:cNvSpPr>
          <p:nvPr/>
        </p:nvSpPr>
        <p:spPr bwMode="auto">
          <a:xfrm>
            <a:off x="2057400" y="2209801"/>
            <a:ext cx="6858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500"/>
              <a:t>HU</a:t>
            </a:r>
          </a:p>
          <a:p>
            <a:pPr algn="ctr"/>
            <a:r>
              <a:rPr lang="nl-NL" sz="3500"/>
              <a:t>U</a:t>
            </a:r>
          </a:p>
          <a:p>
            <a:pPr algn="ctr"/>
            <a:r>
              <a:rPr lang="nl-NL" sz="3500"/>
              <a:t>R</a:t>
            </a:r>
          </a:p>
        </p:txBody>
      </p:sp>
      <p:sp>
        <p:nvSpPr>
          <p:cNvPr id="6175" name="Tekstvak 7"/>
          <p:cNvSpPr txBox="1">
            <a:spLocks noChangeArrowheads="1"/>
          </p:cNvSpPr>
          <p:nvPr/>
        </p:nvSpPr>
        <p:spPr bwMode="auto">
          <a:xfrm>
            <a:off x="9372600" y="1676401"/>
            <a:ext cx="685800" cy="278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500"/>
              <a:t>R</a:t>
            </a:r>
          </a:p>
          <a:p>
            <a:pPr algn="ctr"/>
            <a:r>
              <a:rPr lang="nl-NL" sz="3500"/>
              <a:t>E</a:t>
            </a:r>
          </a:p>
          <a:p>
            <a:pPr algn="ctr"/>
            <a:r>
              <a:rPr lang="nl-NL" sz="3500"/>
              <a:t>N</a:t>
            </a:r>
          </a:p>
          <a:p>
            <a:pPr algn="ctr"/>
            <a:r>
              <a:rPr lang="nl-NL" sz="3500"/>
              <a:t>T</a:t>
            </a:r>
          </a:p>
          <a:p>
            <a:pPr algn="ctr"/>
            <a:r>
              <a:rPr lang="nl-NL" sz="3500"/>
              <a:t>E</a:t>
            </a:r>
          </a:p>
        </p:txBody>
      </p:sp>
      <p:sp>
        <p:nvSpPr>
          <p:cNvPr id="6176" name="Tekstvak 8"/>
          <p:cNvSpPr txBox="1">
            <a:spLocks noChangeArrowheads="1"/>
          </p:cNvSpPr>
          <p:nvPr/>
        </p:nvSpPr>
        <p:spPr bwMode="auto">
          <a:xfrm>
            <a:off x="1524000" y="1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600"/>
              <a:t>Stel: </a:t>
            </a:r>
          </a:p>
          <a:p>
            <a:r>
              <a:rPr lang="nl-NL" sz="2600"/>
              <a:t>Huur ( € 2.400,--) wordt voor een heel jaar voorruit betaald.</a:t>
            </a:r>
          </a:p>
          <a:p>
            <a:r>
              <a:rPr lang="nl-NL" sz="2600"/>
              <a:t>Rente (€ 3.600,--) wordt jaarlijks achteraf betaald.</a:t>
            </a:r>
          </a:p>
          <a:p>
            <a:r>
              <a:rPr lang="nl-NL" sz="2600"/>
              <a:t>In het kader van de permanentie wordt er elke maand een balans en een W&amp;V-rekening opgesteld.</a:t>
            </a:r>
          </a:p>
        </p:txBody>
      </p:sp>
      <p:sp>
        <p:nvSpPr>
          <p:cNvPr id="6177" name="Tekstvak 9"/>
          <p:cNvSpPr txBox="1">
            <a:spLocks noChangeArrowheads="1"/>
          </p:cNvSpPr>
          <p:nvPr/>
        </p:nvSpPr>
        <p:spPr bwMode="auto">
          <a:xfrm>
            <a:off x="1524000" y="6488113"/>
            <a:ext cx="85770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100"/>
              <a:t>Permanentie: het voortdurend inzicht willen hebben in de financiële situatie.</a:t>
            </a:r>
          </a:p>
        </p:txBody>
      </p:sp>
      <p:graphicFrame>
        <p:nvGraphicFramePr>
          <p:cNvPr id="17" name="Tabel 16"/>
          <p:cNvGraphicFramePr>
            <a:graphicFrameLocks noGrp="1"/>
          </p:cNvGraphicFramePr>
          <p:nvPr/>
        </p:nvGraphicFramePr>
        <p:xfrm>
          <a:off x="2057400" y="4953001"/>
          <a:ext cx="8001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tx1"/>
                          </a:solidFill>
                        </a:rPr>
                        <a:t>Huur</a:t>
                      </a:r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 17"/>
          <p:cNvGraphicFramePr>
            <a:graphicFrameLocks noGrp="1"/>
          </p:cNvGraphicFramePr>
          <p:nvPr/>
        </p:nvGraphicFramePr>
        <p:xfrm>
          <a:off x="2057400" y="4495801"/>
          <a:ext cx="8001000" cy="44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endParaRPr lang="nl-NL" sz="13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85" marB="45785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34" name="Tekstvak 18"/>
          <p:cNvSpPr txBox="1">
            <a:spLocks noChangeArrowheads="1"/>
          </p:cNvSpPr>
          <p:nvPr/>
        </p:nvSpPr>
        <p:spPr bwMode="auto">
          <a:xfrm>
            <a:off x="1905000" y="45720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 Rente</a:t>
            </a:r>
          </a:p>
        </p:txBody>
      </p:sp>
      <p:sp>
        <p:nvSpPr>
          <p:cNvPr id="6235" name="Tekstvak 19"/>
          <p:cNvSpPr txBox="1">
            <a:spLocks noChangeArrowheads="1"/>
          </p:cNvSpPr>
          <p:nvPr/>
        </p:nvSpPr>
        <p:spPr bwMode="auto">
          <a:xfrm>
            <a:off x="26670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6" name="Tekstvak 20"/>
          <p:cNvSpPr txBox="1">
            <a:spLocks noChangeArrowheads="1"/>
          </p:cNvSpPr>
          <p:nvPr/>
        </p:nvSpPr>
        <p:spPr bwMode="auto">
          <a:xfrm>
            <a:off x="33528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7" name="Tekstvak 21"/>
          <p:cNvSpPr txBox="1">
            <a:spLocks noChangeArrowheads="1"/>
          </p:cNvSpPr>
          <p:nvPr/>
        </p:nvSpPr>
        <p:spPr bwMode="auto">
          <a:xfrm>
            <a:off x="40386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8" name="Tekstvak 22"/>
          <p:cNvSpPr txBox="1">
            <a:spLocks noChangeArrowheads="1"/>
          </p:cNvSpPr>
          <p:nvPr/>
        </p:nvSpPr>
        <p:spPr bwMode="auto">
          <a:xfrm>
            <a:off x="46482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39" name="Tekstvak 23"/>
          <p:cNvSpPr txBox="1">
            <a:spLocks noChangeArrowheads="1"/>
          </p:cNvSpPr>
          <p:nvPr/>
        </p:nvSpPr>
        <p:spPr bwMode="auto">
          <a:xfrm>
            <a:off x="53340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0" name="Tekstvak 24"/>
          <p:cNvSpPr txBox="1">
            <a:spLocks noChangeArrowheads="1"/>
          </p:cNvSpPr>
          <p:nvPr/>
        </p:nvSpPr>
        <p:spPr bwMode="auto">
          <a:xfrm>
            <a:off x="60198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1" name="Tekstvak 25"/>
          <p:cNvSpPr txBox="1">
            <a:spLocks noChangeArrowheads="1"/>
          </p:cNvSpPr>
          <p:nvPr/>
        </p:nvSpPr>
        <p:spPr bwMode="auto">
          <a:xfrm>
            <a:off x="66294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2" name="Tekstvak 26"/>
          <p:cNvSpPr txBox="1">
            <a:spLocks noChangeArrowheads="1"/>
          </p:cNvSpPr>
          <p:nvPr/>
        </p:nvSpPr>
        <p:spPr bwMode="auto">
          <a:xfrm>
            <a:off x="73152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3" name="Tekstvak 27"/>
          <p:cNvSpPr txBox="1">
            <a:spLocks noChangeArrowheads="1"/>
          </p:cNvSpPr>
          <p:nvPr/>
        </p:nvSpPr>
        <p:spPr bwMode="auto">
          <a:xfrm>
            <a:off x="80010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4" name="Tekstvak 28"/>
          <p:cNvSpPr txBox="1">
            <a:spLocks noChangeArrowheads="1"/>
          </p:cNvSpPr>
          <p:nvPr/>
        </p:nvSpPr>
        <p:spPr bwMode="auto">
          <a:xfrm>
            <a:off x="8686800" y="4572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Rente</a:t>
            </a:r>
          </a:p>
        </p:txBody>
      </p:sp>
      <p:sp>
        <p:nvSpPr>
          <p:cNvPr id="6245" name="Tekstvak 29"/>
          <p:cNvSpPr txBox="1">
            <a:spLocks noChangeArrowheads="1"/>
          </p:cNvSpPr>
          <p:nvPr/>
        </p:nvSpPr>
        <p:spPr bwMode="auto">
          <a:xfrm>
            <a:off x="9296400" y="4572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600" b="1"/>
              <a:t> Rente</a:t>
            </a:r>
          </a:p>
        </p:txBody>
      </p:sp>
      <p:sp>
        <p:nvSpPr>
          <p:cNvPr id="32" name="Rechthoek 31"/>
          <p:cNvSpPr/>
          <p:nvPr/>
        </p:nvSpPr>
        <p:spPr>
          <a:xfrm>
            <a:off x="2819400" y="3124201"/>
            <a:ext cx="6477000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nl-NL" sz="3500" b="1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Hoe verwerken we dit op de balans en de W&amp;</a:t>
            </a:r>
            <a:r>
              <a:rPr lang="nl-NL" sz="3500" b="1" dirty="0" err="1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V-rekening</a:t>
            </a:r>
            <a:r>
              <a:rPr lang="nl-NL" sz="3500" b="1" dirty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2" name="Groep 42"/>
          <p:cNvGrpSpPr>
            <a:grpSpLocks/>
          </p:cNvGrpSpPr>
          <p:nvPr/>
        </p:nvGrpSpPr>
        <p:grpSpPr bwMode="auto">
          <a:xfrm>
            <a:off x="1828800" y="4495800"/>
            <a:ext cx="457200" cy="1601788"/>
            <a:chOff x="304800" y="4495800"/>
            <a:chExt cx="457200" cy="1601788"/>
          </a:xfrm>
        </p:grpSpPr>
        <p:sp>
          <p:nvSpPr>
            <p:cNvPr id="33" name="Linkeraccolade 32"/>
            <p:cNvSpPr/>
            <p:nvPr/>
          </p:nvSpPr>
          <p:spPr>
            <a:xfrm>
              <a:off x="304800" y="4495800"/>
              <a:ext cx="198438" cy="838200"/>
            </a:xfrm>
            <a:prstGeom prst="leftBrac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cxnSp>
          <p:nvCxnSpPr>
            <p:cNvPr id="38" name="Rechte verbindingslijn 37"/>
            <p:cNvCxnSpPr>
              <a:stCxn id="33" idx="1"/>
            </p:cNvCxnSpPr>
            <p:nvPr/>
          </p:nvCxnSpPr>
          <p:spPr>
            <a:xfrm rot="10800000" flipV="1">
              <a:off x="304800" y="4914900"/>
              <a:ext cx="0" cy="118110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/>
            <p:cNvCxnSpPr/>
            <p:nvPr/>
          </p:nvCxnSpPr>
          <p:spPr>
            <a:xfrm>
              <a:off x="304800" y="6096000"/>
              <a:ext cx="457200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2362201" y="5867400"/>
            <a:ext cx="725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Maandelijkse kosten (huur € 200 en rente € 300)</a:t>
            </a:r>
          </a:p>
        </p:txBody>
      </p:sp>
      <p:cxnSp>
        <p:nvCxnSpPr>
          <p:cNvPr id="45" name="Rechte verbindingslijn met pijl 44"/>
          <p:cNvCxnSpPr/>
          <p:nvPr/>
        </p:nvCxnSpPr>
        <p:spPr>
          <a:xfrm>
            <a:off x="2743200" y="2895600"/>
            <a:ext cx="5334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vak 45"/>
          <p:cNvSpPr txBox="1">
            <a:spLocks noChangeArrowheads="1"/>
          </p:cNvSpPr>
          <p:nvPr/>
        </p:nvSpPr>
        <p:spPr bwMode="auto">
          <a:xfrm>
            <a:off x="3276600" y="2667000"/>
            <a:ext cx="2730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Uitgave in januari</a:t>
            </a:r>
          </a:p>
        </p:txBody>
      </p:sp>
      <p:sp>
        <p:nvSpPr>
          <p:cNvPr id="47" name="Tekstvak 46"/>
          <p:cNvSpPr txBox="1">
            <a:spLocks noChangeArrowheads="1"/>
          </p:cNvSpPr>
          <p:nvPr/>
        </p:nvSpPr>
        <p:spPr bwMode="auto">
          <a:xfrm>
            <a:off x="5334001" y="2057400"/>
            <a:ext cx="31917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Uitgave in december</a:t>
            </a:r>
          </a:p>
        </p:txBody>
      </p:sp>
      <p:cxnSp>
        <p:nvCxnSpPr>
          <p:cNvPr id="48" name="Rechte verbindingslijn met pijl 47"/>
          <p:cNvCxnSpPr/>
          <p:nvPr/>
        </p:nvCxnSpPr>
        <p:spPr>
          <a:xfrm rot="10800000">
            <a:off x="8839200" y="2286000"/>
            <a:ext cx="5334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Aangepast 5">
      <a:dk1>
        <a:srgbClr val="1B223F"/>
      </a:dk1>
      <a:lt1>
        <a:srgbClr val="FFFFFF"/>
      </a:lt1>
      <a:dk2>
        <a:srgbClr val="CD4B89"/>
      </a:dk2>
      <a:lt2>
        <a:srgbClr val="316DAC"/>
      </a:lt2>
      <a:accent1>
        <a:srgbClr val="2781E5"/>
      </a:accent1>
      <a:accent2>
        <a:srgbClr val="4CD4A5"/>
      </a:accent2>
      <a:accent3>
        <a:srgbClr val="3FAB84"/>
      </a:accent3>
      <a:accent4>
        <a:srgbClr val="358969"/>
      </a:accent4>
      <a:accent5>
        <a:srgbClr val="29654C"/>
      </a:accent5>
      <a:accent6>
        <a:srgbClr val="1F4A37"/>
      </a:accent6>
      <a:hlink>
        <a:srgbClr val="1B223F"/>
      </a:hlink>
      <a:folHlink>
        <a:srgbClr val="1F435E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FD104A-2A4E-442A-AF4C-1A49D188E2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7ED10-B11E-44BD-8276-00446083F7AC}">
  <ds:schemaRefs>
    <ds:schemaRef ds:uri="37a32fcf-6030-4bba-9360-2912b9a14f06"/>
    <ds:schemaRef ds:uri="http://purl.org/dc/terms/"/>
    <ds:schemaRef ds:uri="d26e5506-11bb-4226-8e79-b11ca7fbbae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76c6cae-abb4-4a06-bc8f-18f813001c2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819167-28B7-4E5E-A819-12B4AEA6F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c6cae-abb4-4a06-bc8f-18f813001c24"/>
    <ds:schemaRef ds:uri="37a32fcf-6030-4bba-9360-2912b9a14f06"/>
    <ds:schemaRef ds:uri="d26e5506-11bb-4226-8e79-b11ca7fbb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4080</TotalTime>
  <Words>2565</Words>
  <Application>Microsoft Office PowerPoint</Application>
  <PresentationFormat>Breedbeeld</PresentationFormat>
  <Paragraphs>855</Paragraphs>
  <Slides>29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Brush Script MT</vt:lpstr>
      <vt:lpstr>Calibri</vt:lpstr>
      <vt:lpstr>Calibri Light</vt:lpstr>
      <vt:lpstr>Lucida Handwriting</vt:lpstr>
      <vt:lpstr>Mangal</vt:lpstr>
      <vt:lpstr>Times New Roman</vt:lpstr>
      <vt:lpstr>Wingdings</vt:lpstr>
      <vt:lpstr>Kantoorthema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OPBRENGSTEN EN ONTVANGSTEN Een heel belangrijk onderscheid</vt:lpstr>
      <vt:lpstr>KOSTEN EN UITGAVEN </vt:lpstr>
      <vt:lpstr>KOSTEN EN UITGAVEN Een heel belangrijk onderscheid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Lesbrief</dc:title>
  <dc:creator>Hans</dc:creator>
  <cp:lastModifiedBy>Ruiter, J.P. de (RtH)</cp:lastModifiedBy>
  <cp:revision>186</cp:revision>
  <dcterms:created xsi:type="dcterms:W3CDTF">2011-04-09T08:48:47Z</dcterms:created>
  <dcterms:modified xsi:type="dcterms:W3CDTF">2019-12-13T14:26:18Z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